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  <p:sldId id="279" r:id="rId24"/>
    <p:sldId id="278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306" r:id="rId41"/>
    <p:sldId id="296" r:id="rId42"/>
    <p:sldId id="297" r:id="rId43"/>
    <p:sldId id="298" r:id="rId44"/>
    <p:sldId id="302" r:id="rId45"/>
    <p:sldId id="299" r:id="rId46"/>
    <p:sldId id="300" r:id="rId47"/>
    <p:sldId id="303" r:id="rId48"/>
    <p:sldId id="304" r:id="rId49"/>
    <p:sldId id="305" r:id="rId50"/>
    <p:sldId id="301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81EF80F-DD45-4A57-AE99-7EEC9CBDDEE3}">
          <p14:sldIdLst>
            <p14:sldId id="256"/>
          </p14:sldIdLst>
        </p14:section>
        <p14:section name="Git" id="{6C54EEE8-A96B-4AA1-ABA6-A17173D9D03F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</p14:sldIdLst>
        </p14:section>
        <p14:section name="Latex" id="{01CA7352-7D28-40A0-9C78-961BE056984E}">
          <p14:sldIdLst>
            <p14:sldId id="273"/>
            <p14:sldId id="274"/>
            <p14:sldId id="275"/>
            <p14:sldId id="277"/>
            <p14:sldId id="276"/>
            <p14:sldId id="279"/>
            <p14:sldId id="278"/>
            <p14:sldId id="280"/>
            <p14:sldId id="281"/>
            <p14:sldId id="282"/>
            <p14:sldId id="283"/>
            <p14:sldId id="284"/>
            <p14:sldId id="285"/>
            <p14:sldId id="286"/>
            <p14:sldId id="288"/>
            <p14:sldId id="289"/>
            <p14:sldId id="290"/>
            <p14:sldId id="291"/>
            <p14:sldId id="292"/>
            <p14:sldId id="293"/>
            <p14:sldId id="294"/>
          </p14:sldIdLst>
        </p14:section>
        <p14:section name="Zotero" id="{EE653B02-E012-4658-9888-949FEC028EE3}">
          <p14:sldIdLst>
            <p14:sldId id="295"/>
            <p14:sldId id="306"/>
            <p14:sldId id="296"/>
            <p14:sldId id="297"/>
            <p14:sldId id="298"/>
            <p14:sldId id="302"/>
            <p14:sldId id="299"/>
            <p14:sldId id="300"/>
            <p14:sldId id="303"/>
            <p14:sldId id="304"/>
            <p14:sldId id="305"/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o Wang" initials="HW" lastIdx="1" clrIdx="0">
    <p:extLst>
      <p:ext uri="{19B8F6BF-5375-455C-9EA6-DF929625EA0E}">
        <p15:presenceInfo xmlns:p15="http://schemas.microsoft.com/office/powerpoint/2012/main" userId="ac2a2775b75365a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61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62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422524-07AD-4767-B8EC-1A06630FDEC4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A04A-5AB4-4842-AE21-A6E21B8B8F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219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CAB837-3E9C-4F6E-8649-B504615F4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C8709D4-0F23-436A-BD4F-5F142EC8B7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7A1C5A-C1EB-4D9A-A38E-C3283400C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31BD-DF14-4731-B67B-C5E9C1BBD04B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352BC7-1786-438E-94BB-82143EC3C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C3BCA8-3975-4E5D-B4FB-A3B5F8048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FDB99-6305-4ABE-957E-E4CE2E71CE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901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2EBB36-A724-4BF2-A4AA-CAA9A5E03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E91E0A4-3B42-41D3-A4CA-27971CA53F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689D3F-3C7F-4164-BD29-2C38521FD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31BD-DF14-4731-B67B-C5E9C1BBD04B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E669BC-3753-4392-A06C-3742B29B4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0998AF-84AC-4498-AA8C-20E1096FF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FDB99-6305-4ABE-957E-E4CE2E71CE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6515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D57B1BA-7F1B-4BBD-B9B5-1DA7253665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4D5489D-9AB3-432A-A809-524C525D6B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8D7EA3-DC38-4D38-8C88-C52F7539F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31BD-DF14-4731-B67B-C5E9C1BBD04B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908A50-80FE-43F6-B339-9406A7F79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86D39D-8493-4027-A417-F85069F99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FDB99-6305-4ABE-957E-E4CE2E71CE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319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46EA70-691E-4976-8EFA-DB4C7F447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A7892F-2445-4252-A317-C17223C15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DE01AD-B011-490B-8E62-D1A0C71F9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31BD-DF14-4731-B67B-C5E9C1BBD04B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B9C2B4-7803-4932-A80E-6B927E007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F0EBD1-6A48-4C0B-B3C1-4073ED9E8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FDB99-6305-4ABE-957E-E4CE2E71CE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2786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0CE0D9-A491-4400-BDE8-2B0CF9E04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3E9CD2-BCC7-4A54-B182-F95849462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4AD1B0-B1DA-4137-BDF5-FC65F7F81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31BD-DF14-4731-B67B-C5E9C1BBD04B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4F7E1A-C4E4-461D-A93D-20C61EC26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CBED5A-6C3D-469F-9821-9D8BA58EE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FDB99-6305-4ABE-957E-E4CE2E71CE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010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E59645-E85B-43B2-B2B9-8B1884F1F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364057-137E-4D09-8FF9-0DE846388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3568DFE-7D8B-4C17-BB9A-929CDC15C8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63B7F48-2E6D-4F00-97BA-9E48395E1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31BD-DF14-4731-B67B-C5E9C1BBD04B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8E1572-0247-464C-BF3A-A4DE0C1F2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71EB194-23A8-416F-AA0E-62D224783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FDB99-6305-4ABE-957E-E4CE2E71CE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308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8CF0E2-9BF2-4177-AC83-0C3952EA2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3E3CE8B-0557-4D66-92EA-B1FD3360E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2D0780-6670-46A3-867C-455D388FE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29FE96C-4AD6-4C10-99F7-ECFEDD5BD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DBE591E-CD99-4B99-95DB-51805BAFD6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A3F1B74-44EC-4826-A833-081906221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31BD-DF14-4731-B67B-C5E9C1BBD04B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EF6F0EF-6AD8-4864-A202-78D1BF262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507410A-FA8E-4D56-B87A-73DB8D3C7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FDB99-6305-4ABE-957E-E4CE2E71CE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370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A6ED37-FF8E-4DD7-9A25-5AFFD3079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4D30435-CE67-459D-8017-A0FA60C15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31BD-DF14-4731-B67B-C5E9C1BBD04B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F3F9ECE-0F98-4159-A4C7-7BB206CCA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3C2D2F-60EB-49D3-BE17-0F7F5B516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FDB99-6305-4ABE-957E-E4CE2E71CE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233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B2C6D4D-7B71-4365-9BB0-859A8A30A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31BD-DF14-4731-B67B-C5E9C1BBD04B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535F318-A3D7-4C60-A8AA-68F19AE38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7D4B18-7B9E-436A-A371-36E4667AA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FDB99-6305-4ABE-957E-E4CE2E71CE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974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9F19F6-5CCA-47BE-A3A1-F5314C23C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5CA35A-690D-404C-A37A-FF4CFA96D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ED7584A-8964-4AB2-8B22-485F2DF448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DBAF2C2-9622-41F6-80A8-320E313B5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31BD-DF14-4731-B67B-C5E9C1BBD04B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93A6404-8F86-4D51-8491-FE2D39894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60A7BA-7E4A-474E-AA05-424E72DDD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FDB99-6305-4ABE-957E-E4CE2E71CE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00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9B0C66-7BBF-4D9A-81DF-67A0634B8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00F901C-78ED-4696-8E15-6AA02F359F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DB66021-F813-4A76-A274-3EDA6B479A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D1BFD1-9CD9-4F12-B28A-4E1619B3E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31BD-DF14-4731-B67B-C5E9C1BBD04B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50772FA-29F3-4311-8DC3-6B834B185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A0173E-3F92-43D4-BD12-3DAE39868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FDB99-6305-4ABE-957E-E4CE2E71CE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23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EC02BF0-EDB2-4883-A7F4-FB5C7205A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1DA37D-BE3C-4A91-85AF-829B88D7E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52D9D1-2CA5-4167-8933-1212DB490D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431BD-DF14-4731-B67B-C5E9C1BBD04B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79B4D1-CE24-4DFB-A17E-2F7FC352A4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5859D8-0DD3-4A5F-AD5A-557185F37F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FDB99-6305-4ABE-957E-E4CE2E71CE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152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aynehfut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tBrains/idea-gitignore" TargetMode="External"/><Relationship Id="rId2" Type="http://schemas.openxmlformats.org/officeDocument/2006/relationships/hyperlink" Target="https://github.com/github/gitignor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github.com/toptal/gitignore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g.org/texlive/" TargetMode="External"/><Relationship Id="rId2" Type="http://schemas.openxmlformats.org/officeDocument/2006/relationships/hyperlink" Target="https://www.overleaf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www.tug.org/mactex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tex4technics.com/" TargetMode="External"/><Relationship Id="rId7" Type="http://schemas.openxmlformats.org/officeDocument/2006/relationships/image" Target="../media/image4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hyperlink" Target="https://www.codecogs.com/latex/eqneditor.php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zbib.or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ekhagklcjbdpajgpjgmbionohlpdbjgc" TargetMode="External"/><Relationship Id="rId2" Type="http://schemas.openxmlformats.org/officeDocument/2006/relationships/hyperlink" Target="https://www.zotero.org/download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books.org/wiki/LaTeX/Tables" TargetMode="External"/><Relationship Id="rId2" Type="http://schemas.openxmlformats.org/officeDocument/2006/relationships/hyperlink" Target="https://www.zotero.org/support/zh/quick_start_guid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waynehfut.com/2020/02/20/quickgittur/" TargetMode="External"/><Relationship Id="rId4" Type="http://schemas.openxmlformats.org/officeDocument/2006/relationships/hyperlink" Target="https://blog.waynehfut.com/2020/01/20/intro-to-tex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waynehfut.com/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settings/key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mailto:git@github.com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EABEF8F-5FF2-4D49-B60A-8E8B55F6BDDC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Quick tutorials for </a:t>
                </a:r>
                <a:br>
                  <a:rPr lang="en-US" altLang="zh-CN" dirty="0"/>
                </a:br>
                <a:r>
                  <a:rPr lang="en-US" altLang="zh-CN" sz="6000" dirty="0">
                    <a:solidFill>
                      <a:schemeClr val="tx1"/>
                    </a:solidFill>
                  </a:rPr>
                  <a:t>Git, </a:t>
                </a:r>
                <a14:m>
                  <m:oMath xmlns:m="http://schemas.openxmlformats.org/officeDocument/2006/math">
                    <m:r>
                      <a:rPr lang="en-US" altLang="zh-CN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𝐿𝑎𝑇𝑒</m:t>
                    </m:r>
                    <m:r>
                      <m:rPr>
                        <m:sty m:val="p"/>
                      </m:rPr>
                      <a:rPr lang="en-US" altLang="zh-CN" sz="6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altLang="zh-CN" sz="6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/>
                  <a:t>and</a:t>
                </a:r>
                <a:r>
                  <a:rPr lang="en-US" altLang="zh-CN" sz="6000" dirty="0">
                    <a:solidFill>
                      <a:schemeClr val="tx1"/>
                    </a:solidFill>
                  </a:rPr>
                  <a:t> Zotero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EABEF8F-5FF2-4D49-B60A-8E8B55F6BD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2"/>
                <a:stretch>
                  <a:fillRect b="-17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副标题 2">
            <a:extLst>
              <a:ext uri="{FF2B5EF4-FFF2-40B4-BE49-F238E27FC236}">
                <a16:creationId xmlns:a16="http://schemas.microsoft.com/office/drawing/2014/main" id="{4C6AC0F8-F584-4359-B42B-667989C295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1340"/>
            <a:ext cx="9144000" cy="1655762"/>
          </a:xfrm>
        </p:spPr>
        <p:txBody>
          <a:bodyPr/>
          <a:lstStyle/>
          <a:p>
            <a:r>
              <a:rPr lang="en-US" altLang="zh-CN" dirty="0"/>
              <a:t>Hao Wang</a:t>
            </a:r>
          </a:p>
          <a:p>
            <a:r>
              <a:rPr lang="en-US" altLang="zh-CN" dirty="0">
                <a:hlinkClick r:id="rId3"/>
              </a:rPr>
              <a:t>https://waynehfut.com</a:t>
            </a:r>
            <a:endParaRPr lang="en-US" altLang="zh-CN" dirty="0"/>
          </a:p>
          <a:p>
            <a:r>
              <a:rPr lang="en-US" altLang="zh-CN" dirty="0"/>
              <a:t>2020/11/23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979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2F669D-958F-42D0-940B-ED5296B09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Create repo via web</a:t>
            </a:r>
            <a:endParaRPr lang="zh-CN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F2FC88F-3BF3-433E-BDDB-3BEAB084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483" y="2399084"/>
            <a:ext cx="38862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FC9F9A4-D39A-4586-AFF8-40C89350C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066" y="1413753"/>
            <a:ext cx="5155734" cy="483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512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2F669D-958F-42D0-940B-ED5296B09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Create repo via local </a:t>
            </a:r>
            <a:r>
              <a:rPr lang="en-US" altLang="zh-CN" dirty="0" err="1"/>
              <a:t>init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6FD3F3-C0A1-4F37-8B42-A6B73F169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git </a:t>
            </a:r>
            <a:r>
              <a:rPr lang="en-US" altLang="zh-CN" dirty="0" err="1"/>
              <a:t>init</a:t>
            </a:r>
            <a:r>
              <a:rPr lang="en-US" altLang="zh-CN" dirty="0"/>
              <a:t> </a:t>
            </a:r>
            <a:r>
              <a:rPr lang="en-US" altLang="zh-CN" sz="2000" i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# Setup current work folder as repo</a:t>
            </a:r>
            <a:endParaRPr lang="zh-CN" altLang="en-US" sz="2000" i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CN" dirty="0"/>
              <a:t>git add -A </a:t>
            </a:r>
            <a:r>
              <a:rPr lang="en-US" altLang="zh-CN" sz="2000" i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# Add all file as git track files</a:t>
            </a:r>
            <a:endParaRPr lang="zh-CN" altLang="en-US" sz="2000" i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CN" dirty="0"/>
              <a:t>git commit -m "first commit" </a:t>
            </a:r>
            <a:r>
              <a:rPr lang="en-US" altLang="zh-CN" sz="2000" i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# commit current status to the git local head and with message `first commit`</a:t>
            </a:r>
          </a:p>
          <a:p>
            <a:r>
              <a:rPr lang="en-US" altLang="zh-CN" dirty="0"/>
              <a:t>git remote add origin </a:t>
            </a:r>
            <a:r>
              <a:rPr lang="en-US" altLang="zh-CN" dirty="0" err="1"/>
              <a:t>git@github.com:Waynehfut</a:t>
            </a:r>
            <a:r>
              <a:rPr lang="en-US" altLang="zh-CN" dirty="0"/>
              <a:t>/</a:t>
            </a:r>
            <a:r>
              <a:rPr lang="en-US" altLang="zh-CN" dirty="0" err="1"/>
              <a:t>test.git</a:t>
            </a:r>
            <a:r>
              <a:rPr lang="en-US" altLang="zh-CN" dirty="0"/>
              <a:t> </a:t>
            </a:r>
            <a:r>
              <a:rPr lang="en-US" altLang="zh-CN" sz="2000" i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# add remote repo </a:t>
            </a:r>
          </a:p>
          <a:p>
            <a:r>
              <a:rPr lang="en-US" altLang="zh-CN" dirty="0"/>
              <a:t>git push -u origin master </a:t>
            </a:r>
            <a:r>
              <a:rPr lang="en-US" altLang="zh-CN" sz="2000" i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# push local head to the remote repo</a:t>
            </a:r>
            <a:endParaRPr lang="zh-CN" altLang="en-US" sz="2000" i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853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2F669D-958F-42D0-940B-ED5296B09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 commit, pull and push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6FD3F3-C0A1-4F37-8B42-A6B73F169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git commit -m "first commit" </a:t>
            </a:r>
            <a:r>
              <a:rPr lang="en-US" altLang="zh-CN" sz="2000" i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# commit current status to the git local head and with message `first commit`</a:t>
            </a:r>
          </a:p>
          <a:p>
            <a:r>
              <a:rPr lang="en-US" altLang="zh-CN" sz="2000" dirty="0"/>
              <a:t>git pull &lt;remote-branch&gt; </a:t>
            </a:r>
            <a:r>
              <a:rPr lang="en-US" altLang="zh-CN" sz="2000" i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# pull most recent update to local </a:t>
            </a:r>
            <a:r>
              <a:rPr lang="en-US" altLang="zh-CN" sz="2000" i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worktree</a:t>
            </a:r>
            <a:endParaRPr lang="en-US" altLang="zh-CN" sz="2000" i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CN" sz="2000" dirty="0"/>
              <a:t>git push &lt;remote-branch&gt; &lt;local-branch&gt; </a:t>
            </a:r>
            <a:r>
              <a:rPr lang="en-US" altLang="zh-CN" sz="2000" i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# push most recent committed change to the remote repo</a:t>
            </a:r>
            <a:endParaRPr lang="zh-CN" altLang="en-US" sz="2000" i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0243" name="Picture 3">
            <a:extLst>
              <a:ext uri="{FF2B5EF4-FFF2-40B4-BE49-F238E27FC236}">
                <a16:creationId xmlns:a16="http://schemas.microsoft.com/office/drawing/2014/main" id="{27EB3B43-E0F7-45E8-B92C-76C942E7B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314" y="4135674"/>
            <a:ext cx="487680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9462D07-B225-4705-A15A-1739FD53A432}"/>
              </a:ext>
            </a:extLst>
          </p:cNvPr>
          <p:cNvSpPr txBox="1"/>
          <p:nvPr/>
        </p:nvSpPr>
        <p:spPr>
          <a:xfrm>
            <a:off x="6251642" y="60758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https://www.runoob.com/git/git-basic-operations.html</a:t>
            </a:r>
          </a:p>
        </p:txBody>
      </p:sp>
    </p:spTree>
    <p:extLst>
      <p:ext uri="{BB962C8B-B14F-4D97-AF65-F5344CB8AC3E}">
        <p14:creationId xmlns:p14="http://schemas.microsoft.com/office/powerpoint/2010/main" val="3080386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CCCB15-130B-476C-A741-C410DEC67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.</a:t>
            </a:r>
            <a:r>
              <a:rPr lang="en-US" altLang="zh-CN" dirty="0" err="1"/>
              <a:t>gitignore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18B9A3-945C-4A78-AA6A-426D33868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Some files you don’t want to track, you can:</a:t>
            </a:r>
          </a:p>
          <a:p>
            <a:r>
              <a:rPr lang="en-US" altLang="zh-CN" dirty="0"/>
              <a:t>Identify the list manually</a:t>
            </a:r>
          </a:p>
          <a:p>
            <a:r>
              <a:rPr lang="en-US" altLang="zh-CN" dirty="0"/>
              <a:t>Generate by the template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6475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CCCB15-130B-476C-A741-C410DEC67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.</a:t>
            </a:r>
            <a:r>
              <a:rPr lang="en-US" altLang="zh-CN" dirty="0" err="1"/>
              <a:t>gitignore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18B9A3-945C-4A78-AA6A-426D33868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Manual:</a:t>
            </a:r>
          </a:p>
          <a:p>
            <a:pPr marL="0" indent="0">
              <a:buNone/>
            </a:pPr>
            <a:r>
              <a:rPr lang="en-US" altLang="zh-CN" dirty="0"/>
              <a:t>	Regular expression</a:t>
            </a:r>
          </a:p>
          <a:p>
            <a:r>
              <a:rPr lang="en-US" altLang="zh-CN" dirty="0"/>
              <a:t>Template:</a:t>
            </a:r>
          </a:p>
          <a:p>
            <a:pPr marL="457200" lvl="1" indent="0">
              <a:buNone/>
            </a:pPr>
            <a:r>
              <a:rPr lang="en-US" altLang="zh-CN" dirty="0">
                <a:hlinkClick r:id="rId2"/>
              </a:rPr>
              <a:t>https://github.com/github/gitignore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>
                <a:hlinkClick r:id="rId3"/>
              </a:rPr>
              <a:t>https://github.com/JetBrains/idea-gitignore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>
                <a:hlinkClick r:id="rId4"/>
              </a:rPr>
              <a:t>https://github.com/toptal/gitignore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3EE21C-A4D1-4CDB-9814-E1C6982F1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586" y="1027906"/>
            <a:ext cx="3826240" cy="470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21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019438-2E05-4A3D-AAF9-11246A917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Rollback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63A7F7-BB58-4494-A000-839E22A84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Not push yet</a:t>
            </a:r>
          </a:p>
          <a:p>
            <a:r>
              <a:rPr lang="en-US" altLang="zh-CN" dirty="0"/>
              <a:t>git reset HEAD &lt;</a:t>
            </a:r>
            <a:r>
              <a:rPr lang="en-US" altLang="zh-CN" dirty="0" err="1"/>
              <a:t>fileName</a:t>
            </a:r>
            <a:r>
              <a:rPr lang="en-US" altLang="zh-CN" dirty="0"/>
              <a:t>&gt; </a:t>
            </a:r>
          </a:p>
          <a:p>
            <a:pPr marL="0" indent="0">
              <a:buNone/>
            </a:pPr>
            <a:r>
              <a:rPr lang="en-US" altLang="zh-CN" sz="2000" i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	# cancel the commit for &lt;</a:t>
            </a:r>
            <a:r>
              <a:rPr lang="en-US" altLang="zh-CN" sz="2000" i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fileName</a:t>
            </a:r>
            <a:r>
              <a:rPr lang="en-US" altLang="zh-CN" sz="2000" i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&gt;</a:t>
            </a:r>
            <a:endParaRPr lang="zh-CN" altLang="en-US" sz="2000" i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CN" dirty="0"/>
              <a:t>git checkout &lt;</a:t>
            </a:r>
            <a:r>
              <a:rPr lang="en-US" altLang="zh-CN" dirty="0" err="1"/>
              <a:t>fileName</a:t>
            </a:r>
            <a:r>
              <a:rPr lang="en-US" altLang="zh-CN" dirty="0"/>
              <a:t>&gt; </a:t>
            </a:r>
          </a:p>
          <a:p>
            <a:pPr marL="0" indent="0">
              <a:buNone/>
            </a:pPr>
            <a:r>
              <a:rPr lang="en-US" altLang="zh-CN" sz="2000" i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	# rollback &lt;filename&gt; to previous status</a:t>
            </a:r>
          </a:p>
          <a:p>
            <a:endParaRPr lang="en-US" altLang="zh-CN" sz="2000" i="1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dirty="0"/>
              <a:t>Pushed</a:t>
            </a:r>
          </a:p>
          <a:p>
            <a:r>
              <a:rPr lang="en-US" altLang="zh-CN" dirty="0"/>
              <a:t>git log</a:t>
            </a:r>
          </a:p>
          <a:p>
            <a:r>
              <a:rPr lang="en-US" altLang="zh-CN" dirty="0"/>
              <a:t>Git revert &lt;</a:t>
            </a:r>
            <a:r>
              <a:rPr lang="en-US" altLang="zh-CN" dirty="0" err="1"/>
              <a:t>commitID</a:t>
            </a:r>
            <a:r>
              <a:rPr lang="en-US" altLang="zh-CN" dirty="0"/>
              <a:t>&gt;</a:t>
            </a:r>
            <a:endParaRPr lang="zh-CN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EE972F3-1AA0-4546-9A3A-8733BB39D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022" y="2125493"/>
            <a:ext cx="4451454" cy="390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659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019438-2E05-4A3D-AAF9-11246A917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Branch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63A7F7-BB58-4494-A000-839E22A84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git branch </a:t>
            </a:r>
            <a:r>
              <a:rPr lang="en-US" altLang="zh-CN" sz="2000" i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# check current branch status</a:t>
            </a:r>
          </a:p>
          <a:p>
            <a:r>
              <a:rPr lang="en-US" altLang="zh-CN" dirty="0"/>
              <a:t>git branch (</a:t>
            </a:r>
            <a:r>
              <a:rPr lang="en-US" altLang="zh-CN" dirty="0" err="1"/>
              <a:t>branchname</a:t>
            </a:r>
            <a:r>
              <a:rPr lang="en-US" altLang="zh-CN" dirty="0"/>
              <a:t>)  </a:t>
            </a:r>
            <a:r>
              <a:rPr lang="en-US" altLang="zh-CN" sz="2000" i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# create new branch</a:t>
            </a:r>
          </a:p>
          <a:p>
            <a:r>
              <a:rPr lang="en-US" altLang="zh-CN" dirty="0"/>
              <a:t>git checkout (</a:t>
            </a:r>
            <a:r>
              <a:rPr lang="en-US" altLang="zh-CN" dirty="0" err="1"/>
              <a:t>branchname</a:t>
            </a:r>
            <a:r>
              <a:rPr lang="en-US" altLang="zh-CN" dirty="0"/>
              <a:t>) </a:t>
            </a:r>
            <a:r>
              <a:rPr lang="en-US" altLang="zh-CN" sz="2000" i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# switch to new branch</a:t>
            </a:r>
          </a:p>
          <a:p>
            <a:r>
              <a:rPr lang="en-US" altLang="zh-CN" dirty="0"/>
              <a:t>git checkout -b (</a:t>
            </a:r>
            <a:r>
              <a:rPr lang="en-US" altLang="zh-CN" dirty="0" err="1"/>
              <a:t>branchname</a:t>
            </a:r>
            <a:r>
              <a:rPr lang="en-US" altLang="zh-CN" dirty="0"/>
              <a:t>) </a:t>
            </a:r>
            <a:r>
              <a:rPr lang="en-US" altLang="zh-CN" sz="2000" i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# create and switch to new branch</a:t>
            </a:r>
          </a:p>
          <a:p>
            <a:r>
              <a:rPr lang="en-US" altLang="zh-CN" dirty="0"/>
              <a:t>git branch -d (</a:t>
            </a:r>
            <a:r>
              <a:rPr lang="en-US" altLang="zh-CN" dirty="0" err="1"/>
              <a:t>branchname</a:t>
            </a:r>
            <a:r>
              <a:rPr lang="en-US" altLang="zh-CN" dirty="0"/>
              <a:t>) </a:t>
            </a:r>
            <a:r>
              <a:rPr lang="en-US" altLang="zh-CN" sz="2000" i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# delete new branch</a:t>
            </a:r>
          </a:p>
          <a:p>
            <a:r>
              <a:rPr lang="en-US" altLang="zh-CN" dirty="0"/>
              <a:t>git merge (</a:t>
            </a:r>
            <a:r>
              <a:rPr lang="en-US" altLang="zh-CN" dirty="0" err="1"/>
              <a:t>branchname</a:t>
            </a:r>
            <a:r>
              <a:rPr lang="en-US" altLang="zh-CN" dirty="0"/>
              <a:t>) </a:t>
            </a:r>
            <a:r>
              <a:rPr lang="en-US" altLang="zh-CN" sz="2000" i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# merge (</a:t>
            </a:r>
            <a:r>
              <a:rPr lang="en-US" altLang="zh-CN" sz="2000" i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branchname</a:t>
            </a:r>
            <a:r>
              <a:rPr lang="en-US" altLang="zh-CN" sz="2000" i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) to current branch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16529F-CE25-4BBA-A72E-8DF6FCFF2786}"/>
              </a:ext>
            </a:extLst>
          </p:cNvPr>
          <p:cNvSpPr txBox="1"/>
          <p:nvPr/>
        </p:nvSpPr>
        <p:spPr>
          <a:xfrm>
            <a:off x="7081736" y="6127234"/>
            <a:ext cx="49870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https://www.runoob.com/git/git-branch.html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7295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B23F1D-C6E5-4C9A-80CC-5B896DA0E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Private repository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56A70F-F2F9-4BB6-8A03-8CCD73411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Both </a:t>
            </a:r>
            <a:r>
              <a:rPr lang="en-US" altLang="zh-CN" dirty="0" err="1"/>
              <a:t>github</a:t>
            </a:r>
            <a:r>
              <a:rPr lang="en-US" altLang="zh-CN" dirty="0"/>
              <a:t> and </a:t>
            </a:r>
            <a:r>
              <a:rPr lang="en-US" altLang="zh-CN" dirty="0" err="1"/>
              <a:t>gitlab</a:t>
            </a:r>
            <a:r>
              <a:rPr lang="en-US" altLang="zh-CN" dirty="0"/>
              <a:t> support the private repository for</a:t>
            </a:r>
            <a:r>
              <a:rPr lang="zh-CN" altLang="en-US" dirty="0"/>
              <a:t> </a:t>
            </a:r>
            <a:r>
              <a:rPr lang="en-US" altLang="zh-CN" dirty="0"/>
              <a:t>free.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9149B0-9D17-4C5B-A9E0-E73AE05DD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502" y="2397935"/>
            <a:ext cx="7521592" cy="404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05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01EA36B-5B22-4612-9E9D-CEB8440206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𝐿𝑎𝑇𝑒</m:t>
                      </m:r>
                      <m:r>
                        <m:rPr>
                          <m:sty m:val="p"/>
                        </m:rPr>
                        <a:rPr lang="en-US" altLang="zh-CN" sz="4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01EA36B-5B22-4612-9E9D-CEB8440206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A4DD6E3-76FC-4223-AD0F-0A0C0CAF28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What is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𝐿𝑎𝑇𝑒</m:t>
                    </m:r>
                    <m:r>
                      <m:rPr>
                        <m:sty m:val="p"/>
                      </m:rP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Environment 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𝐿𝑎𝑇𝑒</m:t>
                    </m:r>
                    <m:r>
                      <m:rPr>
                        <m:sty m:val="p"/>
                      </m:rP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altLang="zh-CN" dirty="0"/>
                  <a:t> syntax</a:t>
                </a:r>
              </a:p>
              <a:p>
                <a:r>
                  <a:rPr lang="en-US" altLang="zh-CN" dirty="0"/>
                  <a:t>Related resource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A4DD6E3-76FC-4223-AD0F-0A0C0CAF28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3490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87EBA5BC-00BF-4D25-811B-D52F74F4E4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What is </a:t>
                </a:r>
                <a14:m>
                  <m:oMath xmlns:m="http://schemas.openxmlformats.org/officeDocument/2006/math"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𝐿𝑎𝑇𝑒</m:t>
                    </m:r>
                    <m:r>
                      <m:rPr>
                        <m:sty m:val="p"/>
                      </m:rPr>
                      <a:rPr lang="en-US" altLang="zh-CN" sz="4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87EBA5BC-00BF-4D25-811B-D52F74F4E4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025CA0-B22A-4DDA-93A7-9998E797A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/ˈ</a:t>
            </a:r>
            <a:r>
              <a:rPr lang="en-US" altLang="zh-CN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lɑːtɛk</a:t>
            </a:r>
            <a:r>
              <a:rPr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or /ˈ</a:t>
            </a:r>
            <a:r>
              <a:rPr lang="en-US" altLang="zh-CN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leɪtɛk</a:t>
            </a:r>
            <a:r>
              <a:rPr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6A9D14E-85AC-4899-9EEF-51B674613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209" y="3262075"/>
            <a:ext cx="2405974" cy="1454244"/>
          </a:xfrm>
          <a:prstGeom prst="rect">
            <a:avLst/>
          </a:prstGeom>
          <a:solidFill>
            <a:srgbClr val="F7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iryo UI" panose="020B0400000000000000" pitchFamily="34" charset="-128"/>
              </a:rPr>
              <a:t>\documentclass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iryo UI" panose="020B0400000000000000" pitchFamily="34" charset="-128"/>
              </a:rPr>
              <a:t>{article}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iryo UI" panose="020B0400000000000000" pitchFamily="34" charset="-128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iryo UI" panose="020B0400000000000000" pitchFamily="34" charset="-128"/>
              </a:rPr>
              <a:t>\title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iryo UI" panose="020B0400000000000000" pitchFamily="34" charset="-128"/>
              </a:rPr>
              <a:t>{I am a title}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iryo UI" panose="020B0400000000000000" pitchFamily="34" charset="-128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iryo UI" panose="020B0400000000000000" pitchFamily="34" charset="-128"/>
              </a:rPr>
              <a:t>\author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iryo UI" panose="020B0400000000000000" pitchFamily="34" charset="-128"/>
              </a:rPr>
              <a:t>{Turing Burling}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iryo UI" panose="020B0400000000000000" pitchFamily="34" charset="-128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iryo UI" panose="020B0400000000000000" pitchFamily="34" charset="-128"/>
              </a:rPr>
              <a:t>\date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iryo UI" panose="020B0400000000000000" pitchFamily="34" charset="-128"/>
              </a:rPr>
              <a:t>{September 2020}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iryo UI" panose="020B0400000000000000" pitchFamily="34" charset="-128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iryo UI" panose="020B0400000000000000" pitchFamily="34" charset="-128"/>
              </a:rPr>
              <a:t>\begin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iryo UI" panose="020B0400000000000000" pitchFamily="34" charset="-128"/>
              </a:rPr>
              <a:t>{document}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iryo UI" panose="020B0400000000000000" pitchFamily="34" charset="-128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iryo UI" panose="020B0400000000000000" pitchFamily="34" charset="-128"/>
              </a:rPr>
              <a:t>\maketitle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iryo UI" panose="020B0400000000000000" pitchFamily="34" charset="-128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iryo UI" panose="020B0400000000000000" pitchFamily="34" charset="-128"/>
              </a:rPr>
              <a:t>\section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iryo UI" panose="020B0400000000000000" pitchFamily="34" charset="-128"/>
              </a:rPr>
              <a:t>{I am section}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iryo UI" panose="020B0400000000000000" pitchFamily="34" charset="-128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iryo UI" panose="020B0400000000000000" pitchFamily="34" charset="-128"/>
              </a:rPr>
              <a:t>Hello world!, Let's start \LaTeX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iryo UI" panose="020B0400000000000000" pitchFamily="34" charset="-128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iryo UI" panose="020B0400000000000000" pitchFamily="34" charset="-128"/>
              </a:rPr>
              <a:t>\end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iryo UI" panose="020B0400000000000000" pitchFamily="34" charset="-128"/>
              </a:rPr>
              <a:t>{document}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5EB7787A-11CC-4512-8726-77E8C15A2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712" y="2348420"/>
            <a:ext cx="5186970" cy="285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279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6D68-84DC-41D8-A841-4CC05B10C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9C5142-3EFE-466D-946F-AE3C04262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Git installation</a:t>
            </a:r>
          </a:p>
          <a:p>
            <a:r>
              <a:rPr lang="en-US" altLang="zh-CN" dirty="0"/>
              <a:t>Git configuration</a:t>
            </a:r>
          </a:p>
          <a:p>
            <a:r>
              <a:rPr lang="en-US" altLang="zh-CN" dirty="0"/>
              <a:t>Git repository</a:t>
            </a:r>
          </a:p>
          <a:p>
            <a:r>
              <a:rPr lang="en-US" altLang="zh-CN" dirty="0"/>
              <a:t>Git commit, pull and push</a:t>
            </a:r>
          </a:p>
          <a:p>
            <a:r>
              <a:rPr lang="en-US" altLang="zh-CN" dirty="0"/>
              <a:t>.</a:t>
            </a:r>
            <a:r>
              <a:rPr lang="en-US" altLang="zh-CN" dirty="0" err="1"/>
              <a:t>gitignore</a:t>
            </a:r>
            <a:endParaRPr lang="en-US" altLang="zh-CN" dirty="0"/>
          </a:p>
          <a:p>
            <a:r>
              <a:rPr lang="en-US" altLang="zh-CN" dirty="0"/>
              <a:t>Rollback</a:t>
            </a:r>
          </a:p>
          <a:p>
            <a:r>
              <a:rPr lang="en-US" altLang="zh-CN" dirty="0"/>
              <a:t>Branch</a:t>
            </a:r>
          </a:p>
          <a:p>
            <a:r>
              <a:rPr lang="en-US" altLang="zh-CN" dirty="0"/>
              <a:t>Private repository</a:t>
            </a:r>
          </a:p>
        </p:txBody>
      </p:sp>
    </p:spTree>
    <p:extLst>
      <p:ext uri="{BB962C8B-B14F-4D97-AF65-F5344CB8AC3E}">
        <p14:creationId xmlns:p14="http://schemas.microsoft.com/office/powerpoint/2010/main" val="1010431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EBA5BC-00BF-4D25-811B-D52F74F4E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Environment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025CA0-B22A-4DDA-93A7-9998E797A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Local environment is not recommended, </a:t>
            </a:r>
          </a:p>
          <a:p>
            <a:pPr marL="0" indent="0">
              <a:buNone/>
            </a:pPr>
            <a:r>
              <a:rPr lang="en-US" altLang="zh-CN" dirty="0"/>
              <a:t>consider using </a:t>
            </a:r>
            <a:r>
              <a:rPr lang="en-US" altLang="zh-CN" dirty="0">
                <a:hlinkClick r:id="rId2"/>
              </a:rPr>
              <a:t>https://www.overleaf.com/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If you want install Latex on your computer </a:t>
            </a:r>
          </a:p>
          <a:p>
            <a:r>
              <a:rPr lang="en-US" altLang="zh-CN" dirty="0"/>
              <a:t>Windows and</a:t>
            </a:r>
            <a:r>
              <a:rPr lang="zh-CN" altLang="en-US" dirty="0"/>
              <a:t> </a:t>
            </a:r>
            <a:r>
              <a:rPr lang="en-US" altLang="zh-CN" dirty="0" err="1"/>
              <a:t>linux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TexLive</a:t>
            </a:r>
            <a:r>
              <a:rPr lang="en-US" altLang="zh-CN" dirty="0"/>
              <a:t>: </a:t>
            </a:r>
            <a:r>
              <a:rPr lang="en-US" altLang="zh-CN" dirty="0">
                <a:hlinkClick r:id="rId3"/>
              </a:rPr>
              <a:t>https://www.tug.org/texlive/</a:t>
            </a:r>
            <a:endParaRPr lang="en-US" altLang="zh-CN" dirty="0"/>
          </a:p>
          <a:p>
            <a:r>
              <a:rPr lang="en-US" altLang="zh-CN" dirty="0"/>
              <a:t>MacOS, </a:t>
            </a:r>
            <a:r>
              <a:rPr lang="en-US" altLang="zh-CN" dirty="0" err="1"/>
              <a:t>MacTex</a:t>
            </a:r>
            <a:r>
              <a:rPr lang="en-US" altLang="zh-CN" dirty="0"/>
              <a:t>: </a:t>
            </a:r>
            <a:r>
              <a:rPr lang="en-US" altLang="zh-CN" dirty="0">
                <a:hlinkClick r:id="rId4"/>
              </a:rPr>
              <a:t>https://www.tug.org/mactex/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5AE4E0-E115-4B54-9C0C-D5DC29B6D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4740" y="4544439"/>
            <a:ext cx="2960755" cy="2021037"/>
          </a:xfrm>
          <a:prstGeom prst="rect">
            <a:avLst/>
          </a:prstGeom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91E429F4-7A66-4C06-83B5-A5FB47AD3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720" y="4506056"/>
            <a:ext cx="3346080" cy="20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475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EBA5BC-00BF-4D25-811B-D52F74F4E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Environment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F74D249-A145-448F-97D8-1A33C7BFD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Using offline</a:t>
            </a:r>
          </a:p>
          <a:p>
            <a:r>
              <a:rPr lang="en-US" altLang="zh-CN" dirty="0" err="1"/>
              <a:t>TexStudio</a:t>
            </a:r>
            <a:endParaRPr lang="en-US" altLang="zh-CN" dirty="0"/>
          </a:p>
          <a:p>
            <a:r>
              <a:rPr lang="en-US" altLang="zh-CN" dirty="0" err="1"/>
              <a:t>VSCode</a:t>
            </a:r>
            <a:r>
              <a:rPr lang="en-US" altLang="zh-CN" dirty="0"/>
              <a:t> Latex Workshop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B406D4B0-D7F8-467F-9A3C-48A9E076F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102" y="1690688"/>
            <a:ext cx="5356698" cy="401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4374447-718D-487B-B6DF-0BFE5841C154}"/>
              </a:ext>
            </a:extLst>
          </p:cNvPr>
          <p:cNvSpPr txBox="1"/>
          <p:nvPr/>
        </p:nvSpPr>
        <p:spPr>
          <a:xfrm>
            <a:off x="838199" y="4093706"/>
            <a:ext cx="40775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mirrors.tuna.tsinghua.edu.cn</a:t>
            </a:r>
          </a:p>
          <a:p>
            <a:pPr algn="just"/>
            <a:r>
              <a:rPr lang="en-US" altLang="zh-CN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mirrors.ustc.edu.cn</a:t>
            </a:r>
          </a:p>
        </p:txBody>
      </p:sp>
    </p:spTree>
    <p:extLst>
      <p:ext uri="{BB962C8B-B14F-4D97-AF65-F5344CB8AC3E}">
        <p14:creationId xmlns:p14="http://schemas.microsoft.com/office/powerpoint/2010/main" val="3835996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21D9C57-4A76-4B56-A6A7-B242AD89AF6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𝐿𝑎𝑇𝑒</m:t>
                    </m:r>
                    <m:r>
                      <m:rPr>
                        <m:sty m:val="p"/>
                      </m:rPr>
                      <a:rPr lang="en-US" altLang="zh-CN" sz="4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altLang="zh-CN" dirty="0"/>
                  <a:t> syntax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21D9C57-4A76-4B56-A6A7-B242AD89AF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7F673B6-D43A-48F2-B0A8-2474095C0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A simplest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𝐿𝑎𝑇𝑒</m:t>
                    </m:r>
                    <m:r>
                      <m:rPr>
                        <m:sty m:val="p"/>
                      </m:rP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altLang="zh-CN" dirty="0"/>
                  <a:t> :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7F673B6-D43A-48F2-B0A8-2474095C0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">
            <a:extLst>
              <a:ext uri="{FF2B5EF4-FFF2-40B4-BE49-F238E27FC236}">
                <a16:creationId xmlns:a16="http://schemas.microsoft.com/office/drawing/2014/main" id="{EF673232-7A85-4AA0-A730-A3B342E209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3506" y="2951638"/>
            <a:ext cx="3832698" cy="1064972"/>
          </a:xfrm>
          <a:prstGeom prst="rect">
            <a:avLst/>
          </a:prstGeom>
          <a:solidFill>
            <a:srgbClr val="F7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\documentclass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{article}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69896"/>
                </a:solidFill>
                <a:effectLst/>
                <a:latin typeface="Consolas" panose="020B0609020204030204" pitchFamily="49" charset="0"/>
                <a:ea typeface="Menlo"/>
              </a:rPr>
              <a:t>%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969896"/>
                </a:solidFill>
                <a:effectLst/>
                <a:latin typeface="Consolas" panose="020B0609020204030204" pitchFamily="49" charset="0"/>
                <a:ea typeface="Menlo"/>
              </a:rPr>
              <a:t>Document type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\title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{Title}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69896"/>
                </a:solidFill>
                <a:effectLst/>
                <a:latin typeface="Consolas" panose="020B0609020204030204" pitchFamily="49" charset="0"/>
                <a:ea typeface="Menlo"/>
              </a:rPr>
              <a:t>%</a:t>
            </a:r>
            <a:r>
              <a:rPr lang="en-US" altLang="zh-CN" sz="900" dirty="0">
                <a:solidFill>
                  <a:srgbClr val="969896"/>
                </a:solidFill>
                <a:latin typeface="Consolas" panose="020B0609020204030204" pitchFamily="49" charset="0"/>
                <a:ea typeface="Menlo"/>
              </a:rPr>
              <a:t>Document title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\begin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{document}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69896"/>
                </a:solidFill>
                <a:effectLst/>
                <a:latin typeface="Consolas" panose="020B0609020204030204" pitchFamily="49" charset="0"/>
                <a:ea typeface="Menlo"/>
              </a:rPr>
              <a:t>%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969896"/>
                </a:solidFill>
                <a:effectLst/>
                <a:latin typeface="Consolas" panose="020B0609020204030204" pitchFamily="49" charset="0"/>
                <a:ea typeface="Menlo"/>
              </a:rPr>
              <a:t>Main body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\maketitle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69896"/>
                </a:solidFill>
                <a:effectLst/>
                <a:latin typeface="Consolas" panose="020B0609020204030204" pitchFamily="49" charset="0"/>
                <a:ea typeface="Menlo"/>
              </a:rPr>
              <a:t>%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969896"/>
                </a:solidFill>
                <a:effectLst/>
                <a:latin typeface="Consolas" panose="020B0609020204030204" pitchFamily="49" charset="0"/>
                <a:ea typeface="Menlo"/>
              </a:rPr>
              <a:t>Make title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Hello world!, Let’s start \LaTeX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69896"/>
                </a:solidFill>
                <a:effectLst/>
                <a:latin typeface="Consolas" panose="020B0609020204030204" pitchFamily="49" charset="0"/>
                <a:ea typeface="Menlo"/>
              </a:rPr>
              <a:t>%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969896"/>
                </a:solidFill>
                <a:effectLst/>
                <a:latin typeface="Consolas" panose="020B0609020204030204" pitchFamily="49" charset="0"/>
                <a:ea typeface="Menlo"/>
              </a:rPr>
              <a:t>Simple paragraph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\end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{document}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69896"/>
                </a:solidFill>
                <a:effectLst/>
                <a:latin typeface="Consolas" panose="020B0609020204030204" pitchFamily="49" charset="0"/>
                <a:ea typeface="Menlo"/>
              </a:rPr>
              <a:t>%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969896"/>
                </a:solidFill>
                <a:effectLst/>
                <a:latin typeface="Consolas" panose="020B0609020204030204" pitchFamily="49" charset="0"/>
                <a:ea typeface="Menlo"/>
              </a:rPr>
              <a:t>End document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5FD62E-589E-42B8-AC73-9CC4F5C30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712" y="2348420"/>
            <a:ext cx="5186970" cy="285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809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21D9C57-4A76-4B56-A6A7-B242AD89AF6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𝐿𝑎𝑇𝑒</m:t>
                    </m:r>
                    <m:r>
                      <m:rPr>
                        <m:sty m:val="p"/>
                      </m:rPr>
                      <a:rPr lang="en-US" altLang="zh-CN" sz="4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altLang="zh-CN" dirty="0"/>
                  <a:t> syntax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21D9C57-4A76-4B56-A6A7-B242AD89AF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F673B6-D43A-48F2-B0A8-2474095C0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Affiliation and footnote:</a:t>
            </a:r>
          </a:p>
          <a:p>
            <a:r>
              <a:rPr lang="en-US" altLang="zh-CN" b="0" i="0" dirty="0">
                <a:solidFill>
                  <a:srgbClr val="444444"/>
                </a:solidFill>
                <a:effectLst/>
                <a:latin typeface="Menlo"/>
              </a:rPr>
              <a:t>\</a:t>
            </a:r>
            <a:r>
              <a:rPr lang="en-US" altLang="zh-CN" b="0" i="0" dirty="0" err="1">
                <a:solidFill>
                  <a:srgbClr val="444444"/>
                </a:solidFill>
                <a:effectLst/>
                <a:latin typeface="Menlo"/>
              </a:rPr>
              <a:t>usepackage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Menlo"/>
              </a:rPr>
              <a:t>{</a:t>
            </a:r>
            <a:r>
              <a:rPr lang="en-US" altLang="zh-CN" b="0" i="0" dirty="0" err="1">
                <a:solidFill>
                  <a:srgbClr val="444444"/>
                </a:solidFill>
                <a:effectLst/>
                <a:latin typeface="Menlo"/>
              </a:rPr>
              <a:t>authblk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Menlo"/>
              </a:rPr>
              <a:t>}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F9D989A-4672-468B-AF86-FAB42C170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2468" y="3053310"/>
            <a:ext cx="4383932" cy="1064972"/>
          </a:xfrm>
          <a:prstGeom prst="rect">
            <a:avLst/>
          </a:prstGeom>
          <a:solidFill>
            <a:srgbClr val="F7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\renewcommand\Affilfont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{\itshape\small}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\author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[1]{Hao~Wang, Sherleen~Zhu \thanks{Happy everyday}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}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69896"/>
                </a:solidFill>
                <a:effectLst/>
                <a:latin typeface="Consolas" panose="020B0609020204030204" pitchFamily="49" charset="0"/>
                <a:ea typeface="Menlo"/>
              </a:rPr>
              <a:t>%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\author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[2]{Turling Burling}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\affil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[1]{Hefei University of Technology}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\affil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[2]{University of Pittsburgh}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 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\maketitle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7413" name="Picture 5">
            <a:extLst>
              <a:ext uri="{FF2B5EF4-FFF2-40B4-BE49-F238E27FC236}">
                <a16:creationId xmlns:a16="http://schemas.microsoft.com/office/drawing/2014/main" id="{CE27B603-7160-416E-92E4-14716FA27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47925"/>
            <a:ext cx="523875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F0A3AFAE-F4B0-4B3D-826D-8B9FB7732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370" y="4902672"/>
            <a:ext cx="279082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483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21D9C57-4A76-4B56-A6A7-B242AD89AF6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𝐿𝑎𝑇𝑒</m:t>
                    </m:r>
                    <m:r>
                      <m:rPr>
                        <m:sty m:val="p"/>
                      </m:rPr>
                      <a:rPr lang="en-US" altLang="zh-CN" sz="4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altLang="zh-CN" dirty="0"/>
                  <a:t> syntax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21D9C57-4A76-4B56-A6A7-B242AD89AF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F673B6-D43A-48F2-B0A8-2474095C0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Abstract: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CE34F4C9-4656-42E0-A555-2AA3E111E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6775" y="3585796"/>
            <a:ext cx="1952017" cy="415498"/>
          </a:xfrm>
          <a:prstGeom prst="rect">
            <a:avLst/>
          </a:prstGeom>
          <a:solidFill>
            <a:srgbClr val="F7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\begin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{abstract}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I am abstract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\end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{abstract}</a:t>
            </a:r>
            <a:r>
              <a:rPr kumimoji="0" lang="zh-CN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7417" name="Picture 9">
            <a:extLst>
              <a:ext uri="{FF2B5EF4-FFF2-40B4-BE49-F238E27FC236}">
                <a16:creationId xmlns:a16="http://schemas.microsoft.com/office/drawing/2014/main" id="{82226A82-D859-46E4-AAAB-B31E404175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84" t="11726" r="2327" b="64161"/>
          <a:stretch/>
        </p:blipFill>
        <p:spPr bwMode="auto">
          <a:xfrm>
            <a:off x="7548664" y="2758945"/>
            <a:ext cx="3352800" cy="16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735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21D9C57-4A76-4B56-A6A7-B242AD89AF6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𝐿𝑎𝑇𝑒</m:t>
                    </m:r>
                    <m:r>
                      <m:rPr>
                        <m:sty m:val="p"/>
                      </m:rPr>
                      <a:rPr lang="en-US" altLang="zh-CN" sz="4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altLang="zh-CN" dirty="0"/>
                  <a:t> syntax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21D9C57-4A76-4B56-A6A7-B242AD89AF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F673B6-D43A-48F2-B0A8-2474095C0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Key words:</a:t>
            </a:r>
          </a:p>
          <a:p>
            <a:pPr marL="0" indent="0">
              <a:buNone/>
            </a:pPr>
            <a:r>
              <a:rPr kumimoji="0" lang="en-US" altLang="zh-CN" sz="1800" b="0" i="1" u="none" strike="noStrike" cap="none" normalizeH="0" baseline="0" dirty="0">
                <a:ln>
                  <a:noFill/>
                </a:ln>
                <a:solidFill>
                  <a:srgbClr val="969896"/>
                </a:solidFill>
                <a:effectLst/>
                <a:latin typeface="Consolas" panose="020B0609020204030204" pitchFamily="49" charset="0"/>
                <a:ea typeface="Menlo"/>
              </a:rPr>
              <a:t>Most journal template provide the keywords syntax, here we identify a simplest format.</a:t>
            </a:r>
            <a:endParaRPr lang="zh-CN" altLang="en-US" sz="1800" i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A3033C-8DA8-4637-8305-4EB551C29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461" y="3308573"/>
            <a:ext cx="3048000" cy="830997"/>
          </a:xfrm>
          <a:prstGeom prst="rect">
            <a:avLst/>
          </a:prstGeom>
          <a:solidFill>
            <a:srgbClr val="F7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\providecommand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{\keywords}[1]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69896"/>
                </a:solidFill>
                <a:effectLst/>
                <a:latin typeface="Consolas" panose="020B0609020204030204" pitchFamily="49" charset="0"/>
                <a:ea typeface="Menlo"/>
              </a:rPr>
              <a:t>%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\small 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\textbf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{\textit{Keywords---}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} #1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\keywords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{one, two, three, four}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188803-D323-4416-8EAB-9495E02BF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150" y="3206114"/>
            <a:ext cx="3375953" cy="199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33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21D9C57-4A76-4B56-A6A7-B242AD89AF6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𝐿𝑎𝑇𝑒</m:t>
                    </m:r>
                    <m:r>
                      <m:rPr>
                        <m:sty m:val="p"/>
                      </m:rPr>
                      <a:rPr lang="en-US" altLang="zh-CN" sz="4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altLang="zh-CN" dirty="0"/>
                  <a:t> syntax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21D9C57-4A76-4B56-A6A7-B242AD89AF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F673B6-D43A-48F2-B0A8-2474095C0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Section: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01FF058-7539-4D2C-AC20-429FABDC9F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377617"/>
            <a:ext cx="3080426" cy="344774"/>
          </a:xfrm>
          <a:prstGeom prst="rect">
            <a:avLst/>
          </a:prstGeom>
          <a:solidFill>
            <a:srgbClr val="F7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\section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{Introduction}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\subsection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{Overview of the proposed method}</a:t>
            </a:r>
            <a:r>
              <a:rPr kumimoji="0" lang="zh-CN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510716C-BC57-4368-A81B-146C76A8C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812" y="1977264"/>
            <a:ext cx="3391194" cy="2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264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21D9C57-4A76-4B56-A6A7-B242AD89AF6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𝐿𝑎𝑇𝑒</m:t>
                    </m:r>
                    <m:r>
                      <m:rPr>
                        <m:sty m:val="p"/>
                      </m:rPr>
                      <a:rPr lang="en-US" altLang="zh-CN" sz="4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altLang="zh-CN" dirty="0"/>
                  <a:t> syntax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21D9C57-4A76-4B56-A6A7-B242AD89AF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F673B6-D43A-48F2-B0A8-2474095C0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Appendix: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F8E169F-A8DF-4D4D-B0D0-8B67D68910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447924"/>
            <a:ext cx="2457855" cy="344774"/>
          </a:xfrm>
          <a:prstGeom prst="rect">
            <a:avLst/>
          </a:prstGeom>
          <a:solidFill>
            <a:srgbClr val="F7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\section*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{Acknowledgement}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\section*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{Appendix}</a:t>
            </a:r>
            <a:r>
              <a:rPr kumimoji="0" lang="zh-CN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08CF84-17E1-4367-8C55-AF3A5D2A1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168" y="1756340"/>
            <a:ext cx="3718882" cy="347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367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21D9C57-4A76-4B56-A6A7-B242AD89AF6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𝐿𝑎𝑇𝑒</m:t>
                    </m:r>
                    <m:r>
                      <m:rPr>
                        <m:sty m:val="p"/>
                      </m:rPr>
                      <a:rPr lang="en-US" altLang="zh-CN" sz="4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altLang="zh-CN" dirty="0"/>
                  <a:t> syntax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21D9C57-4A76-4B56-A6A7-B242AD89AF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F673B6-D43A-48F2-B0A8-2474095C0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List: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7344B4C-DA06-41E4-B55F-3DDEA8241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827" y="2599908"/>
            <a:ext cx="2987012" cy="704873"/>
          </a:xfrm>
          <a:prstGeom prst="rect">
            <a:avLst/>
          </a:prstGeom>
          <a:solidFill>
            <a:srgbClr val="F7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\begin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{itemize}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\item item 1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\item item 2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\end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{itemize}</a:t>
            </a:r>
            <a:r>
              <a:rPr kumimoji="0" lang="zh-CN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B3333C8-2284-47DB-8F8C-0B98E83620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827" y="3648858"/>
            <a:ext cx="2987012" cy="704873"/>
          </a:xfrm>
          <a:prstGeom prst="rect">
            <a:avLst/>
          </a:prstGeom>
          <a:solidFill>
            <a:srgbClr val="F7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\begin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{enumerate}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\item item 1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\item item 2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\end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{enumerate}</a:t>
            </a:r>
            <a:r>
              <a:rPr kumimoji="0" lang="zh-CN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9317ECB-D02C-4D66-A7EE-3F208C0F6A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157"/>
          <a:stretch/>
        </p:blipFill>
        <p:spPr>
          <a:xfrm>
            <a:off x="6773551" y="2759523"/>
            <a:ext cx="1394581" cy="44961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74C1D2A-0BAB-4855-95E1-3CCE02AD8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551" y="3648858"/>
            <a:ext cx="944962" cy="44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87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21D9C57-4A76-4B56-A6A7-B242AD89AF6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𝐿𝑎𝑇𝑒</m:t>
                    </m:r>
                    <m:r>
                      <m:rPr>
                        <m:sty m:val="p"/>
                      </m:rPr>
                      <a:rPr lang="en-US" altLang="zh-CN" sz="4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altLang="zh-CN" dirty="0"/>
                  <a:t> syntax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21D9C57-4A76-4B56-A6A7-B242AD89AF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F673B6-D43A-48F2-B0A8-2474095C0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Table: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3E24B10-2AF8-42AA-B763-B0E94C654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962" y="2431650"/>
            <a:ext cx="2858311" cy="1245021"/>
          </a:xfrm>
          <a:prstGeom prst="rect">
            <a:avLst/>
          </a:prstGeom>
          <a:solidFill>
            <a:srgbClr val="F7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\begin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{table}[]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\begin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{tabular}{ c c c }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cell1 &amp; cell2 &amp; cell3 \\ 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cell4 &amp; cell5 &amp; cell6 \\ 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cell7 &amp; cell8 &amp; cell9 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\end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{tabular}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\end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{table}</a:t>
            </a:r>
            <a:r>
              <a:rPr kumimoji="0" lang="zh-CN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3A520D8-388A-486E-81FF-976587D4B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941" y="2725022"/>
            <a:ext cx="1379340" cy="495343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F24C7ED0-44C5-4952-AFFE-81AC82A6E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962" y="3966382"/>
            <a:ext cx="2858311" cy="1785169"/>
          </a:xfrm>
          <a:prstGeom prst="rect">
            <a:avLst/>
          </a:prstGeom>
          <a:solidFill>
            <a:srgbClr val="F7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\begin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{table}[]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\begin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{tabular}{ c c c }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\hline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cell1 &amp; cell2 &amp; cell3 \\ 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\hline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cell4 &amp; cell5 &amp; cell6 \\ 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cell7 &amp; cell8 &amp; cell9 \\ 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\hline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\end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{tabular}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\end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{table}</a:t>
            </a:r>
            <a:r>
              <a:rPr kumimoji="0" lang="zh-CN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ACDB4D0-5C1B-444B-B369-161C3D7B8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441" y="4615105"/>
            <a:ext cx="1158340" cy="48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37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6D68-84DC-41D8-A841-4CC05B10C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 installation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9C5142-3EFE-466D-946F-AE3C04262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Windows:</a:t>
            </a:r>
          </a:p>
          <a:p>
            <a:pPr lvl="1"/>
            <a:r>
              <a:rPr lang="en-US" altLang="zh-CN" dirty="0"/>
              <a:t>Git-SCM: </a:t>
            </a:r>
            <a:r>
              <a:rPr lang="en-US" altLang="zh-CN" dirty="0">
                <a:hlinkClick r:id="rId2"/>
              </a:rPr>
              <a:t>https://git-scm.com/</a:t>
            </a:r>
            <a:endParaRPr lang="en-US" altLang="zh-CN" dirty="0"/>
          </a:p>
          <a:p>
            <a:pPr lvl="1"/>
            <a:r>
              <a:rPr lang="en-US" altLang="zh-CN" dirty="0" err="1"/>
              <a:t>Github</a:t>
            </a:r>
            <a:r>
              <a:rPr lang="en-US" altLang="zh-CN" dirty="0"/>
              <a:t> Desktop: </a:t>
            </a:r>
            <a:r>
              <a:rPr lang="en-US" altLang="zh-CN" dirty="0">
                <a:hlinkClick r:id="rId3"/>
              </a:rPr>
              <a:t>https://desktop.github.com/</a:t>
            </a:r>
            <a:endParaRPr lang="en-US" altLang="zh-CN" dirty="0"/>
          </a:p>
          <a:p>
            <a:r>
              <a:rPr lang="en-US" altLang="zh-CN" dirty="0"/>
              <a:t>Linux and MacOS:</a:t>
            </a:r>
          </a:p>
          <a:p>
            <a:pPr lvl="1"/>
            <a:r>
              <a:rPr lang="en-US" altLang="zh-CN" dirty="0"/>
              <a:t>via apt: </a:t>
            </a:r>
            <a:r>
              <a:rPr lang="en-US" altLang="zh-CN" dirty="0" err="1"/>
              <a:t>sudo</a:t>
            </a:r>
            <a:r>
              <a:rPr lang="en-US" altLang="zh-CN" dirty="0"/>
              <a:t> apt install git</a:t>
            </a:r>
          </a:p>
          <a:p>
            <a:pPr marL="457200" lvl="1" indent="0">
              <a:buNone/>
            </a:pPr>
            <a:r>
              <a:rPr lang="en-US" altLang="zh-CN" sz="2000" i="1" dirty="0">
                <a:solidFill>
                  <a:schemeClr val="bg1">
                    <a:lumMod val="65000"/>
                  </a:schemeClr>
                </a:solidFill>
              </a:rPr>
              <a:t>(Defaulted install in the Unix and Linux)</a:t>
            </a:r>
          </a:p>
        </p:txBody>
      </p:sp>
    </p:spTree>
    <p:extLst>
      <p:ext uri="{BB962C8B-B14F-4D97-AF65-F5344CB8AC3E}">
        <p14:creationId xmlns:p14="http://schemas.microsoft.com/office/powerpoint/2010/main" val="28882332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21D9C57-4A76-4B56-A6A7-B242AD89AF6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𝐿𝑎𝑇𝑒</m:t>
                    </m:r>
                    <m:r>
                      <m:rPr>
                        <m:sty m:val="p"/>
                      </m:rPr>
                      <a:rPr lang="en-US" altLang="zh-CN" sz="4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altLang="zh-CN" dirty="0"/>
                  <a:t> syntax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21D9C57-4A76-4B56-A6A7-B242AD89AF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F673B6-D43A-48F2-B0A8-2474095C0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Table: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D73F04A1-4BA5-4D73-97A3-72F205D901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368005"/>
            <a:ext cx="4505344" cy="1107996"/>
          </a:xfrm>
          <a:prstGeom prst="rect">
            <a:avLst/>
          </a:prstGeom>
          <a:solidFill>
            <a:srgbClr val="F7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\begin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{table}[]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\begin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{tabular}{|c|c|c|}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69896"/>
                </a:solidFill>
                <a:effectLst/>
                <a:latin typeface="Consolas" panose="020B0609020204030204" pitchFamily="49" charset="0"/>
                <a:ea typeface="Menlo"/>
              </a:rPr>
              <a:t>%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969896"/>
                </a:solidFill>
                <a:effectLst/>
                <a:latin typeface="Consolas" panose="020B0609020204030204" pitchFamily="49" charset="0"/>
                <a:ea typeface="Menlo"/>
              </a:rPr>
              <a:t> aligned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\hline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69896"/>
                </a:solidFill>
                <a:effectLst/>
                <a:latin typeface="Consolas" panose="020B0609020204030204" pitchFamily="49" charset="0"/>
                <a:ea typeface="Menlo"/>
              </a:rPr>
              <a:t>%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969896"/>
                </a:solidFill>
                <a:effectLst/>
                <a:latin typeface="Consolas" panose="020B0609020204030204" pitchFamily="49" charset="0"/>
                <a:ea typeface="Menlo"/>
              </a:rPr>
              <a:t>line 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\multicolumn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{2}{|c|}{cell1}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 &amp; cell3 \\ \hline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69896"/>
                </a:solidFill>
                <a:effectLst/>
                <a:latin typeface="Consolas" panose="020B0609020204030204" pitchFamily="49" charset="0"/>
                <a:ea typeface="Menlo"/>
              </a:rPr>
              <a:t>%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969896"/>
                </a:solidFill>
                <a:effectLst/>
                <a:latin typeface="Consolas" panose="020B0609020204030204" pitchFamily="49" charset="0"/>
                <a:ea typeface="Menlo"/>
              </a:rPr>
              <a:t>merge line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cell4 &amp; cell5 &amp; \multirow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{2}{*}{cell6}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 \\ \cline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{1-2}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69896"/>
                </a:solidFill>
                <a:effectLst/>
                <a:latin typeface="Consolas" panose="020B0609020204030204" pitchFamily="49" charset="0"/>
                <a:ea typeface="Menlo"/>
              </a:rPr>
              <a:t>%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969896"/>
                </a:solidFill>
                <a:effectLst/>
                <a:latin typeface="Consolas" panose="020B0609020204030204" pitchFamily="49" charset="0"/>
                <a:ea typeface="Menlo"/>
              </a:rPr>
              <a:t>merge column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cell7 &amp; cell8 &amp; \\ \hline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\end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{tabular}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\end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{table}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CC27451-13A5-4544-8503-9F3D6FBF3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988" y="2457142"/>
            <a:ext cx="2118544" cy="929721"/>
          </a:xfrm>
          <a:prstGeom prst="rect">
            <a:avLst/>
          </a:prstGeom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2B81B2AF-6BD5-4857-B413-894E4BB0F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5988500"/>
            <a:ext cx="4505344" cy="138499"/>
          </a:xfrm>
          <a:prstGeom prst="rect">
            <a:avLst/>
          </a:prstGeom>
          <a:solidFill>
            <a:srgbClr val="F7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I will ref the table here~\ref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{tab1sample}</a:t>
            </a:r>
            <a:r>
              <a:rPr kumimoji="0" lang="zh-CN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6B523A0-8BE3-4E9A-AAA3-FF4708EBB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367" y="5771974"/>
            <a:ext cx="2164268" cy="571550"/>
          </a:xfrm>
          <a:prstGeom prst="rect">
            <a:avLst/>
          </a:prstGeom>
        </p:spPr>
      </p:pic>
      <p:sp>
        <p:nvSpPr>
          <p:cNvPr id="15" name="Rectangle 4">
            <a:extLst>
              <a:ext uri="{FF2B5EF4-FFF2-40B4-BE49-F238E27FC236}">
                <a16:creationId xmlns:a16="http://schemas.microsoft.com/office/drawing/2014/main" id="{5AEAF0D8-5A53-4E70-A991-A685A3B72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3645878"/>
            <a:ext cx="4505343" cy="1965218"/>
          </a:xfrm>
          <a:prstGeom prst="rect">
            <a:avLst/>
          </a:prstGeom>
          <a:solidFill>
            <a:srgbClr val="F7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\begin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{table}[]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\caption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{I am sample table}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\label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{tab1sample}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\centering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\begin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{tabular}{|c|c|c|}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\hline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\multicolumn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{2}{|c|}{cell1}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 &amp; cell3 \\ \hline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cell4 &amp; cell5 &amp; \multirow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{2}{*}{cell6}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 \\ \cline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{1-2}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cell7 &amp; cell8 &amp; \\ \hline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\end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{tabular}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\end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{table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183691"/>
                </a:solidFill>
                <a:effectLst/>
                <a:uLnTx/>
                <a:uFillTx/>
                <a:latin typeface="Consolas" panose="020B0609020204030204" pitchFamily="49" charset="0"/>
                <a:ea typeface="Menlo"/>
              </a:rPr>
              <a:t>}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5D93FAB-593D-416C-9571-CED933B08B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3367" y="3744956"/>
            <a:ext cx="3215919" cy="166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399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4020DB78-4889-46A7-9028-793A24AB5FD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𝐿𝑎𝑇𝑒</m:t>
                    </m:r>
                    <m:r>
                      <m:rPr>
                        <m:sty m:val="p"/>
                      </m:rPr>
                      <a:rPr lang="en-US" altLang="zh-CN" sz="4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altLang="zh-CN" dirty="0"/>
                  <a:t> syntax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4020DB78-4889-46A7-9028-793A24AB5F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832AE0-1EBD-4277-810C-C4442F2FC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399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Table location control</a:t>
            </a:r>
          </a:p>
          <a:p>
            <a:r>
              <a:rPr lang="en-US" altLang="zh-CN" dirty="0"/>
              <a:t>h: where the table is declared (here)</a:t>
            </a:r>
          </a:p>
          <a:p>
            <a:r>
              <a:rPr lang="en-US" altLang="zh-CN" dirty="0"/>
              <a:t>t: at the top of the page</a:t>
            </a:r>
          </a:p>
          <a:p>
            <a:r>
              <a:rPr lang="en-US" altLang="zh-CN" dirty="0"/>
              <a:t>b: at the bottom of the page</a:t>
            </a:r>
          </a:p>
          <a:p>
            <a:r>
              <a:rPr lang="en-US" altLang="zh-CN" dirty="0"/>
              <a:t>p: on a dedicated page of floats</a:t>
            </a:r>
          </a:p>
          <a:p>
            <a:r>
              <a:rPr lang="en-US" altLang="zh-CN" dirty="0"/>
              <a:t>!: override the default float restrictions. </a:t>
            </a: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39B6F86-4391-4C1C-9BBC-B7A3BD4EC3A0}"/>
              </a:ext>
            </a:extLst>
          </p:cNvPr>
          <p:cNvSpPr txBox="1"/>
          <p:nvPr/>
        </p:nvSpPr>
        <p:spPr>
          <a:xfrm>
            <a:off x="6303524" y="61235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https://en.wikibooks.org/wiki/LaTeX/Tables</a:t>
            </a:r>
          </a:p>
        </p:txBody>
      </p:sp>
    </p:spTree>
    <p:extLst>
      <p:ext uri="{BB962C8B-B14F-4D97-AF65-F5344CB8AC3E}">
        <p14:creationId xmlns:p14="http://schemas.microsoft.com/office/powerpoint/2010/main" val="3762695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4020DB78-4889-46A7-9028-793A24AB5FD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𝐿𝑎𝑇𝑒</m:t>
                    </m:r>
                    <m:r>
                      <m:rPr>
                        <m:sty m:val="p"/>
                      </m:rPr>
                      <a:rPr lang="en-US" altLang="zh-CN" sz="4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altLang="zh-CN" dirty="0"/>
                  <a:t> syntax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4020DB78-4889-46A7-9028-793A24AB5F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832AE0-1EBD-4277-810C-C4442F2FC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Image</a:t>
            </a:r>
          </a:p>
          <a:p>
            <a:endParaRPr lang="zh-CN" alt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B023ECE-55E2-4C41-B056-B42FA3B98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7864" y="2817182"/>
            <a:ext cx="2613498" cy="1061509"/>
          </a:xfrm>
          <a:prstGeom prst="rect">
            <a:avLst/>
          </a:prstGeom>
          <a:solidFill>
            <a:srgbClr val="F7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\begin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{figure}[!t]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\centering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\includegraphics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[width=1.13in]{pic/1-1}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\caption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{I am sample figure.}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\label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{fig1sample}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\end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{figure}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56E0052-2345-47B1-98BA-5548D1087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682" y="1960558"/>
            <a:ext cx="3055885" cy="304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3245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4020DB78-4889-46A7-9028-793A24AB5FD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𝐿𝑎𝑇𝑒</m:t>
                    </m:r>
                    <m:r>
                      <m:rPr>
                        <m:sty m:val="p"/>
                      </m:rPr>
                      <a:rPr lang="en-US" altLang="zh-CN" sz="4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altLang="zh-CN" dirty="0"/>
                  <a:t> syntax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4020DB78-4889-46A7-9028-793A24AB5F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832AE0-1EBD-4277-810C-C4442F2FC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Multi Image</a:t>
            </a:r>
          </a:p>
          <a:p>
            <a:endParaRPr lang="zh-CN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2A8DA71-425B-4897-AF5B-933794945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528" y="2901291"/>
            <a:ext cx="2555132" cy="1425070"/>
          </a:xfrm>
          <a:prstGeom prst="rect">
            <a:avLst/>
          </a:prstGeom>
          <a:solidFill>
            <a:srgbClr val="F7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\begin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{figure}[!t]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\centering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\includegraphics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[width=1.13in]{pic/1-1}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\includegraphics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[width=1.13in]{pic/1-1}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\includegraphics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[width=1.13in]{pic/1-1}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\caption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{I am sample figure.}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\label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{fig1sample}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\end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{figure}</a:t>
            </a:r>
            <a:r>
              <a:rPr kumimoji="0" lang="zh-CN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E795D9A-79C8-4EF7-B183-756E4EC75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49660"/>
            <a:ext cx="5326842" cy="275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62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4020DB78-4889-46A7-9028-793A24AB5FD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𝐿𝑎𝑇𝑒</m:t>
                    </m:r>
                    <m:r>
                      <m:rPr>
                        <m:sty m:val="p"/>
                      </m:rPr>
                      <a:rPr lang="en-US" altLang="zh-CN" sz="4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altLang="zh-CN" dirty="0"/>
                  <a:t> syntax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4020DB78-4889-46A7-9028-793A24AB5F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832AE0-1EBD-4277-810C-C4442F2FC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Multi Image with subtitle</a:t>
            </a:r>
          </a:p>
          <a:p>
            <a:endParaRPr lang="zh-CN" alt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9B9BE96-674A-4008-843B-FDB4059F0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7319" y="2467973"/>
            <a:ext cx="3891064" cy="3225563"/>
          </a:xfrm>
          <a:prstGeom prst="rect">
            <a:avLst/>
          </a:prstGeom>
          <a:solidFill>
            <a:srgbClr val="F7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\begin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{figure}[!t]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\centering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\subfloat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[]{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\includegraphics[width=1.6in]{pic/1-1}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}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\subfloat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[]{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\includegraphics[width=1.6in]{pic/1-1}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}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\quad 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\subfloat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[]{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\includegraphics[width=1.6in]{pic/1-1}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}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\subfloat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[]{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\includegraphics[width=1.6in]{pic/1-1}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}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\caption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{combine 4 picture}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\label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{fig2combine}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\end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{figure}</a:t>
            </a:r>
            <a:r>
              <a:rPr kumimoji="0" lang="zh-CN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805FB7-5104-44DE-B42A-86A763422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371" y="314496"/>
            <a:ext cx="4397121" cy="633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953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4020DB78-4889-46A7-9028-793A24AB5FD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𝐿𝑎𝑇𝑒</m:t>
                    </m:r>
                    <m:r>
                      <m:rPr>
                        <m:sty m:val="p"/>
                      </m:rPr>
                      <a:rPr lang="en-US" altLang="zh-CN" sz="4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altLang="zh-CN" dirty="0"/>
                  <a:t> syntax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4020DB78-4889-46A7-9028-793A24AB5F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832AE0-1EBD-4277-810C-C4442F2FC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algorithm</a:t>
            </a:r>
            <a:endParaRPr lang="zh-CN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57EB899-85F2-43EA-99C2-5B57122D0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1814" y="2568562"/>
            <a:ext cx="3041624" cy="2865464"/>
          </a:xfrm>
          <a:prstGeom prst="rect">
            <a:avLst/>
          </a:prstGeom>
          <a:solidFill>
            <a:srgbClr val="F7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\begin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{algorithm}[H]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\SetAlgoLined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\KwData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{this text}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\KwResult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{how to write algorithm with \LaTeX2e }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initialization\;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\While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{not at end of this document}{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read current\;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\eIf{understand}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{go to next section\;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current section becomes this one\;}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{go back to the beginning of current section\;}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}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\label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{Algorithmsample}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\caption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{How to write algorithms}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\end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{algorithm}</a:t>
            </a:r>
            <a:r>
              <a:rPr kumimoji="0" lang="zh-CN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9AF6894-1CEC-489B-A5E3-9943EB856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050" y="2568562"/>
            <a:ext cx="4709568" cy="251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901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4020DB78-4889-46A7-9028-793A24AB5FD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𝐿𝑎𝑇𝑒</m:t>
                    </m:r>
                    <m:r>
                      <m:rPr>
                        <m:sty m:val="p"/>
                      </m:rPr>
                      <a:rPr lang="en-US" altLang="zh-CN" sz="4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altLang="zh-CN" dirty="0"/>
                  <a:t> syntax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4020DB78-4889-46A7-9028-793A24AB5F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832AE0-1EBD-4277-810C-C4442F2FC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algorithm</a:t>
            </a:r>
            <a:endParaRPr lang="zh-CN" alt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A0C6A8E-D4F0-4E43-87B5-9CE6B0849C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0834" y="2455195"/>
            <a:ext cx="3424136" cy="3225563"/>
          </a:xfrm>
          <a:prstGeom prst="rect">
            <a:avLst/>
          </a:prstGeom>
          <a:solidFill>
            <a:srgbClr val="F7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\begin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{algorithm}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\caption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{How to write algorithms}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\label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{algo2}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\begin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{algorithmic}[H]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\REQUIRE this text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\ENSURE how to write algorithm with \LaTeX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\WHILE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{not at end of this document}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\STATE read current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\IF {understand}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\STATE go to next section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\STATE current section becomes this one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\ELSE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\STATE go back to the beginning of current section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\ENDIF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\ENDWHILE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\label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{Algorithmsample}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\end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{algorithmic}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\end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{algorith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m}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58CB20-3990-4B69-AC36-2D0634147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881" y="2640386"/>
            <a:ext cx="6127011" cy="24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761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4020DB78-4889-46A7-9028-793A24AB5FD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𝐿𝑎𝑇𝑒</m:t>
                    </m:r>
                    <m:r>
                      <m:rPr>
                        <m:sty m:val="p"/>
                      </m:rPr>
                      <a:rPr lang="en-US" altLang="zh-CN" sz="4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altLang="zh-CN" dirty="0"/>
                  <a:t> syntax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4020DB78-4889-46A7-9028-793A24AB5F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832AE0-1EBD-4277-810C-C4442F2FC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Equation</a:t>
            </a:r>
          </a:p>
          <a:p>
            <a:pPr lvl="1"/>
            <a:r>
              <a:rPr lang="en-US" altLang="zh-CN" dirty="0"/>
              <a:t>Inline : $a=</a:t>
            </a:r>
            <a:r>
              <a:rPr lang="en-US" altLang="zh-CN" dirty="0" err="1"/>
              <a:t>b+c</a:t>
            </a:r>
            <a:r>
              <a:rPr lang="en-US" altLang="zh-CN" dirty="0"/>
              <a:t>$</a:t>
            </a:r>
          </a:p>
          <a:p>
            <a:pPr lvl="1"/>
            <a:r>
              <a:rPr lang="en-US" altLang="zh-CN" dirty="0"/>
              <a:t>Equation block: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Non list equation: </a:t>
            </a:r>
            <a:r>
              <a:rPr lang="pt-BR" altLang="zh-CN" dirty="0"/>
              <a:t>\[ a^2=b^2+c^2\]</a:t>
            </a:r>
            <a:endParaRPr lang="en-US" altLang="zh-CN" dirty="0"/>
          </a:p>
          <a:p>
            <a:r>
              <a:rPr lang="en-US" altLang="zh-CN" dirty="0"/>
              <a:t>Online</a:t>
            </a:r>
          </a:p>
          <a:p>
            <a:pPr marL="457200" lvl="1" indent="0">
              <a:buNone/>
            </a:pPr>
            <a:r>
              <a:rPr lang="en-US" altLang="zh-CN" dirty="0">
                <a:hlinkClick r:id="rId3"/>
              </a:rPr>
              <a:t>https://www.latex4technics.com/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>
                <a:hlinkClick r:id="rId4"/>
              </a:rPr>
              <a:t>https://www.codecogs.com/latex/eqneditor.php/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1C184CB-FDFD-4DD6-8B5F-1D8A90277E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7761" y="3076563"/>
            <a:ext cx="1900136" cy="704873"/>
          </a:xfrm>
          <a:prstGeom prst="rect">
            <a:avLst/>
          </a:prstGeom>
          <a:solidFill>
            <a:srgbClr val="F7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\begin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{equation}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\label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{eq1}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a^2=b^2+c^2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\end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{equation}</a:t>
            </a:r>
            <a:r>
              <a:rPr kumimoji="0" lang="zh-CN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32DA90E-6CEB-41D1-8F35-FA7285C91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7997" y="2255019"/>
            <a:ext cx="754445" cy="3505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41765E5-9AF4-459B-A3CF-845FB3C3A6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6116" y="3176701"/>
            <a:ext cx="3109229" cy="28958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1A82313-2CBB-4633-9267-14F21BB885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0029" y="3956645"/>
            <a:ext cx="1127858" cy="3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7152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4020DB78-4889-46A7-9028-793A24AB5FD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𝐿𝑎𝑇𝑒</m:t>
                    </m:r>
                    <m:r>
                      <m:rPr>
                        <m:sty m:val="p"/>
                      </m:rPr>
                      <a:rPr lang="en-US" altLang="zh-CN" sz="4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altLang="zh-CN" dirty="0"/>
                  <a:t> syntax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4020DB78-4889-46A7-9028-793A24AB5F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832AE0-1EBD-4277-810C-C4442F2FC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Reference</a:t>
            </a:r>
          </a:p>
          <a:p>
            <a:r>
              <a:rPr lang="en-US" altLang="zh-CN" dirty="0"/>
              <a:t>Using </a:t>
            </a:r>
            <a:r>
              <a:rPr lang="en-US" altLang="zh-CN" dirty="0" err="1"/>
              <a:t>bbl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Using bib</a:t>
            </a:r>
          </a:p>
          <a:p>
            <a:pPr marL="457200" lvl="1" indent="0">
              <a:buNone/>
            </a:pPr>
            <a:r>
              <a:rPr lang="en-US" altLang="zh-CN" dirty="0"/>
              <a:t>Create by Zotero, Mendeley, etc.</a:t>
            </a:r>
            <a:endParaRPr lang="zh-CN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9B731A7-FCA9-4B32-AA65-A32F99432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071" y="2986539"/>
            <a:ext cx="4695217" cy="884922"/>
          </a:xfrm>
          <a:prstGeom prst="rect">
            <a:avLst/>
          </a:prstGeom>
          <a:solidFill>
            <a:srgbClr val="F7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iryo UI" panose="020B0604030504040204" pitchFamily="34" charset="-128"/>
              </a:rPr>
              <a:t>\begin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iryo UI" panose="020B0604030504040204" pitchFamily="34" charset="-128"/>
              </a:rPr>
              <a:t>{thebibliography}{1}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iryo UI" panose="020B0604030504040204" pitchFamily="34" charset="-128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iryo UI" panose="020B0604030504040204" pitchFamily="34" charset="-128"/>
              </a:rPr>
              <a:t>\bibitem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iryo UI" panose="020B0604030504040204" pitchFamily="34" charset="-128"/>
              </a:rPr>
              <a:t>{citekey}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iryo UI" panose="020B0604030504040204" pitchFamily="34" charset="-128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iryo UI" panose="020B0604030504040204" pitchFamily="34" charset="-128"/>
              </a:rPr>
              <a:t>H.~Kopka and P.~W. Daly, \emph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iryo UI" panose="020B0604030504040204" pitchFamily="34" charset="-128"/>
              </a:rPr>
              <a:t>{A Guide to \LaTeX}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iryo UI" panose="020B0604030504040204" pitchFamily="34" charset="-128"/>
              </a:rPr>
              <a:t>, 3rd~ed.\hskip 1em plus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iryo UI" panose="020B0604030504040204" pitchFamily="34" charset="-128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iryo UI" panose="020B0604030504040204" pitchFamily="34" charset="-128"/>
              </a:rPr>
              <a:t>0.5em minus 0.4em\relax Harlow, England: Addison-Wesley, 1999.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iryo UI" panose="020B0604030504040204" pitchFamily="34" charset="-128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iryo UI" panose="020B0604030504040204" pitchFamily="34" charset="-128"/>
              </a:rPr>
              <a:t>\end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iryo UI" panose="020B0604030504040204" pitchFamily="34" charset="-128"/>
              </a:rPr>
              <a:t>{thebibliography}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Meiryo UI" panose="020B0604030504040204" pitchFamily="34" charset="-128"/>
              </a:rPr>
              <a:t>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ea typeface="Meiryo UI" panose="020B0604030504040204" pitchFamily="34" charset="-128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D2BFEC6-02CF-466E-B86A-C7FACE5AE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070" y="4053891"/>
            <a:ext cx="4695217" cy="138499"/>
          </a:xfrm>
          <a:prstGeom prst="rect">
            <a:avLst/>
          </a:prstGeom>
          <a:solidFill>
            <a:srgbClr val="F7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Here, we will cite a reference~\cite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{citekey}</a:t>
            </a:r>
            <a:r>
              <a:rPr kumimoji="0" lang="zh-CN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8E2571C-1843-41F9-8907-E07B8D6B7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691" y="2777659"/>
            <a:ext cx="5524979" cy="169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2362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98A38C-B0F3-4E45-98F1-79300BE43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Zotero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920B67-3D40-462F-957E-094495704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Setup</a:t>
            </a:r>
          </a:p>
          <a:p>
            <a:r>
              <a:rPr lang="en-US" altLang="zh-CN" dirty="0"/>
              <a:t>Import library</a:t>
            </a:r>
          </a:p>
          <a:p>
            <a:r>
              <a:rPr lang="en-US" altLang="zh-CN" dirty="0"/>
              <a:t>Add new item</a:t>
            </a:r>
          </a:p>
          <a:p>
            <a:r>
              <a:rPr lang="en-US" altLang="zh-CN" dirty="0"/>
              <a:t>Plugins</a:t>
            </a:r>
          </a:p>
          <a:p>
            <a:r>
              <a:rPr lang="en-US" altLang="zh-CN" dirty="0"/>
              <a:t>Cite in Latex</a:t>
            </a:r>
          </a:p>
          <a:p>
            <a:r>
              <a:rPr lang="en-US" altLang="zh-CN" dirty="0"/>
              <a:t>Cite in Word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E8B205B-4B46-4A0F-A018-23930D814748}"/>
              </a:ext>
            </a:extLst>
          </p:cNvPr>
          <p:cNvSpPr txBox="1"/>
          <p:nvPr/>
        </p:nvSpPr>
        <p:spPr>
          <a:xfrm>
            <a:off x="6843002" y="5877326"/>
            <a:ext cx="2594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hlinkClick r:id="rId2"/>
              </a:rPr>
              <a:t>https://zbib.org/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C5F387-E6B5-4B1E-B2DF-72A98F198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942" y="980674"/>
            <a:ext cx="6965284" cy="45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758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06367C-5A52-49A9-A54A-DA0A928BA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 installation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C75B16-D8FD-4666-BB60-6BB294D2A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647" y="2120917"/>
            <a:ext cx="4935720" cy="26161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15297BD-C701-49E3-8268-D4F470CC7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20917"/>
            <a:ext cx="4935720" cy="261616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95DC6AC-91F3-4970-8B2F-D1550F8E993D}"/>
              </a:ext>
            </a:extLst>
          </p:cNvPr>
          <p:cNvSpPr txBox="1"/>
          <p:nvPr/>
        </p:nvSpPr>
        <p:spPr>
          <a:xfrm>
            <a:off x="2542162" y="5159507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Windows (</a:t>
            </a:r>
            <a:r>
              <a:rPr lang="en-US" altLang="zh-CN" dirty="0" err="1"/>
              <a:t>cmd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416F14-2CC9-47BA-9B99-3EB3F9AB9F71}"/>
              </a:ext>
            </a:extLst>
          </p:cNvPr>
          <p:cNvSpPr txBox="1"/>
          <p:nvPr/>
        </p:nvSpPr>
        <p:spPr>
          <a:xfrm>
            <a:off x="7829931" y="5159507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Ubuntu (bash)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32806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2A5C2F-C078-49AA-885A-F5ED597BE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Zotero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56888C-DF94-48A2-B3CD-262218C88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587" y="1529002"/>
            <a:ext cx="9788811" cy="480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854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F28D80-4917-42B8-BB9D-98830005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Setup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AABDB4-9F4A-4F63-97BE-757419A62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Download 						</a:t>
            </a:r>
            <a:r>
              <a:rPr lang="en-US" altLang="zh-CN" sz="2000" dirty="0">
                <a:hlinkClick r:id="rId2"/>
              </a:rPr>
              <a:t>https://www.zotero.org/download/</a:t>
            </a:r>
            <a:endParaRPr lang="en-US" altLang="zh-CN" sz="2000" dirty="0"/>
          </a:p>
          <a:p>
            <a:r>
              <a:rPr lang="en-US" altLang="zh-CN" dirty="0"/>
              <a:t>Zotero Connector 	</a:t>
            </a:r>
            <a:r>
              <a:rPr lang="en-US" altLang="zh-CN" sz="2000" dirty="0">
                <a:hlinkClick r:id="rId3"/>
              </a:rPr>
              <a:t>https://chrome.google.com/webstore/detail/ekhagklcjbdpajgpjgmbionohlpdbjgc</a:t>
            </a:r>
            <a:endParaRPr lang="en-US" altLang="zh-CN" sz="2000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F80B9A-EE63-4241-978A-905333515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1702" y="3742677"/>
            <a:ext cx="3230953" cy="2550021"/>
          </a:xfrm>
          <a:prstGeom prst="rect">
            <a:avLst/>
          </a:prstGeom>
        </p:spPr>
      </p:pic>
      <p:pic>
        <p:nvPicPr>
          <p:cNvPr id="6" name="Picture 2" descr="res.cloudinary.com/regulus/image/upload/v158329...">
            <a:extLst>
              <a:ext uri="{FF2B5EF4-FFF2-40B4-BE49-F238E27FC236}">
                <a16:creationId xmlns:a16="http://schemas.microsoft.com/office/drawing/2014/main" id="{6ED41C83-F9FC-4004-A612-0F8611D84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344" y="4001294"/>
            <a:ext cx="3514927" cy="234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243FBD8-1FB0-40B8-8DA7-5164460ECB97}"/>
              </a:ext>
            </a:extLst>
          </p:cNvPr>
          <p:cNvSpPr txBox="1"/>
          <p:nvPr/>
        </p:nvSpPr>
        <p:spPr>
          <a:xfrm>
            <a:off x="7522723" y="6397717"/>
            <a:ext cx="4254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https://www.zotero.org/support/zh/start</a:t>
            </a:r>
          </a:p>
        </p:txBody>
      </p:sp>
    </p:spTree>
    <p:extLst>
      <p:ext uri="{BB962C8B-B14F-4D97-AF65-F5344CB8AC3E}">
        <p14:creationId xmlns:p14="http://schemas.microsoft.com/office/powerpoint/2010/main" val="28300438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64F89F-F9AF-47F5-9EC1-25F543F9C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Item type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CD6769-DC5F-41D5-9FEE-362FC00FA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310" y="2090238"/>
            <a:ext cx="6332769" cy="1691787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C20CBDC7-E92A-4011-BEC9-1647FA19DF7E}"/>
              </a:ext>
            </a:extLst>
          </p:cNvPr>
          <p:cNvGrpSpPr/>
          <p:nvPr/>
        </p:nvGrpSpPr>
        <p:grpSpPr>
          <a:xfrm>
            <a:off x="1387484" y="4309182"/>
            <a:ext cx="4513964" cy="1754326"/>
            <a:chOff x="1445849" y="4309182"/>
            <a:chExt cx="4513964" cy="175432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C22D0E1-7516-4A04-A6F7-AA79764D4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0655" y="4375832"/>
              <a:ext cx="243861" cy="198137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0E8AC00-BA35-4CA6-83C9-AE7F88C96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57683" y="4662326"/>
              <a:ext cx="243861" cy="220999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BDB4A75-5627-41CF-8D4A-5E48A3459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5849" y="4987204"/>
              <a:ext cx="259102" cy="213378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643DF8B-6BD6-482E-8381-02839F386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96772" y="5243312"/>
              <a:ext cx="228620" cy="160034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7A604AC-7B51-4FB8-BEF7-3EE9B5D75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9492" y="5507290"/>
              <a:ext cx="228620" cy="175275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FB1E9EA-AB2D-43A9-85C0-2BF1E100060F}"/>
                </a:ext>
              </a:extLst>
            </p:cNvPr>
            <p:cNvSpPr txBox="1"/>
            <p:nvPr/>
          </p:nvSpPr>
          <p:spPr>
            <a:xfrm>
              <a:off x="1673157" y="4309182"/>
              <a:ext cx="428665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/>
                <a:t>Book Section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/>
                <a:t>Conference paper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/>
                <a:t>Journal Article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/>
                <a:t>Thesis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/>
                <a:t>Book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/>
                <a:t>Code</a:t>
              </a:r>
              <a:endParaRPr lang="zh-CN" altLang="en-US" dirty="0"/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A988B927-8B7A-41D3-9FBC-D23E3BFDF8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4311" y="5746471"/>
            <a:ext cx="190517" cy="21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2768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F28D80-4917-42B8-BB9D-98830005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Add new item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AABDB4-9F4A-4F63-97BE-757419A62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From web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</a:p>
          <a:p>
            <a:r>
              <a:rPr lang="en-US" altLang="zh-CN" dirty="0"/>
              <a:t>From client import</a:t>
            </a:r>
          </a:p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243FBD8-1FB0-40B8-8DA7-5164460ECB97}"/>
              </a:ext>
            </a:extLst>
          </p:cNvPr>
          <p:cNvSpPr txBox="1"/>
          <p:nvPr/>
        </p:nvSpPr>
        <p:spPr>
          <a:xfrm>
            <a:off x="7522723" y="6397717"/>
            <a:ext cx="4254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https://www.zotero.org/support/zh/start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9B043D3-5AA9-4660-91BC-0B1A3F2A0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61755"/>
            <a:ext cx="5446399" cy="31008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3271FD3-8648-4F76-BA4C-338109B5F4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-1" r="75767" b="76548"/>
          <a:stretch/>
        </p:blipFill>
        <p:spPr>
          <a:xfrm>
            <a:off x="6096000" y="4348297"/>
            <a:ext cx="5446399" cy="169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7327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FCE8F3-183D-41ED-A58A-6110CB167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Plugins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CD29D8-C4A1-482A-9FA1-7C641AC80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Better </a:t>
            </a:r>
            <a:r>
              <a:rPr lang="en-US" altLang="zh-CN" dirty="0" err="1"/>
              <a:t>BibTex</a:t>
            </a:r>
            <a:r>
              <a:rPr lang="en-US" altLang="zh-CN" dirty="0"/>
              <a:t> for Zotero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	Make Zotero useful for us LaTeX holdouts.</a:t>
            </a:r>
          </a:p>
          <a:p>
            <a:r>
              <a:rPr lang="en-US" altLang="zh-CN" dirty="0"/>
              <a:t>Zotero DOI Manager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	Zotero plugin for auto-fetching and validating DOI and </a:t>
            </a:r>
            <a:r>
              <a:rPr lang="en-US" altLang="zh-CN" sz="1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shortDOI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names</a:t>
            </a:r>
          </a:p>
          <a:p>
            <a:r>
              <a:rPr lang="en-US" altLang="zh-CN" dirty="0"/>
              <a:t>Zotero Scholar Citations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Zotero plugin for auto-fetching numbers of citations from Google Scholar</a:t>
            </a:r>
          </a:p>
          <a:p>
            <a:r>
              <a:rPr lang="en-US" altLang="zh-CN" dirty="0" err="1"/>
              <a:t>ZotFile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	Advanced PDF management for Zotero</a:t>
            </a:r>
            <a:endParaRPr lang="zh-CN" altLang="en-US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0388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C2B94D-12C4-48FC-9613-03CD65F33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Cite in Latex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9D9D95-800C-43DE-BB51-B47D5C88F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Export the collection</a:t>
            </a:r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Cite item with </a:t>
            </a:r>
            <a:r>
              <a:rPr lang="en-US" altLang="zh-CN" dirty="0" err="1"/>
              <a:t>citekey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A5045F0-03D3-4165-A1B4-0ACFD00FA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901" y="2405760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8501EC5-DB72-4290-B453-FFA1ECC5C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6901" y="5105849"/>
            <a:ext cx="3501957" cy="138499"/>
          </a:xfrm>
          <a:prstGeom prst="rect">
            <a:avLst/>
          </a:prstGeom>
          <a:solidFill>
            <a:srgbClr val="F7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Here, we will cite a reference~\cite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ea typeface="Menlo"/>
              </a:rPr>
              <a:t>{citekey}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053" name="Picture 5">
            <a:extLst>
              <a:ext uri="{FF2B5EF4-FFF2-40B4-BE49-F238E27FC236}">
                <a16:creationId xmlns:a16="http://schemas.microsoft.com/office/drawing/2014/main" id="{91EC5ECC-2953-44DE-941F-263AF2E3B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462" y="2405760"/>
            <a:ext cx="4587908" cy="190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2869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C2B94D-12C4-48FC-9613-03CD65F33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Cite in Word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9D9D95-800C-43DE-BB51-B47D5C88F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Check word plugin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Add or edit citation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Add or edit bibliography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748594-A380-455C-82D1-F00B5D4091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1516831" y="2354212"/>
            <a:ext cx="792549" cy="51058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798248D-54C7-4115-88C0-7959D1631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831" y="3993205"/>
            <a:ext cx="533446" cy="7011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6BE32EE-3D9C-4E38-9805-98D3059D2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831" y="5610799"/>
            <a:ext cx="739204" cy="7011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B371D45-54EF-4FCE-AFC9-BA5FC1B0F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9055" y="1680209"/>
            <a:ext cx="4102113" cy="300361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C4E3F3C-96E3-49A6-8562-3278141D41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9055" y="5130568"/>
            <a:ext cx="4549534" cy="126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3832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8F5051-43A0-4E9C-B2CE-0554DED3B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Select Cite style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E0E68A-6051-4D51-B69E-92311D5E2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Click documents preferences </a:t>
            </a:r>
          </a:p>
          <a:p>
            <a:r>
              <a:rPr lang="en-US" altLang="zh-CN" dirty="0"/>
              <a:t>Choose a preferred style</a:t>
            </a:r>
          </a:p>
          <a:p>
            <a:r>
              <a:rPr lang="en-US" altLang="zh-CN" dirty="0"/>
              <a:t>Refresh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D02C7A-089A-4653-8AFE-624615351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303" y="1259481"/>
            <a:ext cx="5128671" cy="518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220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8F5051-43A0-4E9C-B2CE-0554DED3B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Sync with Zotero or WebDAV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E0E68A-6051-4D51-B69E-92311D5E2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Zotero provides cloud sync storage with 1GB</a:t>
            </a:r>
          </a:p>
          <a:p>
            <a:r>
              <a:rPr lang="en-US" altLang="zh-CN" dirty="0"/>
              <a:t>Consider using WebDAV to sync the library</a:t>
            </a:r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4FE191-4D1E-4F32-BD33-0190E59A7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237" b="12994"/>
          <a:stretch/>
        </p:blipFill>
        <p:spPr>
          <a:xfrm>
            <a:off x="7403985" y="3246451"/>
            <a:ext cx="3111862" cy="27182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F9CA634-3F97-4004-AB86-E6F0013F2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867" y="3246451"/>
            <a:ext cx="5436451" cy="271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122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D89F46-7716-4508-94A1-03B196E2D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Some useful link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8F1098-6631-458C-A9EB-9A7385C75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Zotero</a:t>
            </a:r>
            <a:r>
              <a:rPr lang="zh-CN" altLang="en-US" dirty="0"/>
              <a:t>中文教程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hlinkClick r:id="rId2"/>
              </a:rPr>
              <a:t>https://www.zotero.org/support/zh/quick_start_guide</a:t>
            </a:r>
            <a:endParaRPr lang="en-US" altLang="zh-CN" dirty="0"/>
          </a:p>
          <a:p>
            <a:r>
              <a:rPr lang="en-US" altLang="zh-CN" dirty="0"/>
              <a:t>LaTeX Wiki</a:t>
            </a:r>
          </a:p>
          <a:p>
            <a:pPr marL="0" indent="0">
              <a:buNone/>
            </a:pPr>
            <a:r>
              <a:rPr lang="zh-CN" altLang="en-US" dirty="0">
                <a:hlinkClick r:id="rId3"/>
              </a:rPr>
              <a:t>https://en.wikibooks.org/wiki/LaTeX/Tables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/>
              <a:t>LaTeX</a:t>
            </a:r>
            <a:r>
              <a:rPr lang="zh-CN" altLang="en-US" dirty="0"/>
              <a:t>写论文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hlinkClick r:id="rId4"/>
              </a:rPr>
              <a:t>https://blog.waynehfut.com/2020/01/20/intro-to-tex/</a:t>
            </a:r>
            <a:endParaRPr lang="en-US" altLang="zh-CN" dirty="0"/>
          </a:p>
          <a:p>
            <a:r>
              <a:rPr lang="en-US" altLang="zh-CN" dirty="0"/>
              <a:t>20</a:t>
            </a:r>
            <a:r>
              <a:rPr lang="zh-CN" altLang="en-US" dirty="0"/>
              <a:t>分钟学会使用</a:t>
            </a:r>
            <a:r>
              <a:rPr lang="en-US" altLang="zh-CN" dirty="0"/>
              <a:t>Git</a:t>
            </a:r>
          </a:p>
          <a:p>
            <a:pPr marL="0" indent="0">
              <a:buNone/>
            </a:pPr>
            <a:r>
              <a:rPr lang="en-US" altLang="zh-CN" dirty="0">
                <a:hlinkClick r:id="rId5"/>
              </a:rPr>
              <a:t>https://blog.waynehfut.com/2020/02/20/quickgittur/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6281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9046F2-45CE-48BE-8B0B-A1C7079AF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 configure personal </a:t>
            </a:r>
            <a:r>
              <a:rPr lang="en-US" altLang="zh-CN" dirty="0" err="1"/>
              <a:t>infomation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24BA2F-BDDB-4993-8806-E3BB4BAFB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git config --global user.name "Hao Wang"</a:t>
            </a:r>
          </a:p>
          <a:p>
            <a:r>
              <a:rPr lang="en-US" altLang="zh-CN" dirty="0"/>
              <a:t>git config --global </a:t>
            </a:r>
            <a:r>
              <a:rPr lang="en-US" altLang="zh-CN" dirty="0" err="1"/>
              <a:t>user.email</a:t>
            </a:r>
            <a:r>
              <a:rPr lang="en-US" altLang="zh-CN" dirty="0"/>
              <a:t> "waynehfut@outlook.com"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7638DB-40A7-46A3-830E-300C3733F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637" y="2987552"/>
            <a:ext cx="7011008" cy="3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601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8BEF2E0-3AF0-462A-A0F3-2E8ED28B83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Cheers!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BD2AA450-8340-4C50-A23B-7C4764B456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Hao Wang</a:t>
            </a:r>
          </a:p>
          <a:p>
            <a:r>
              <a:rPr lang="en-US" altLang="zh-CN" dirty="0">
                <a:hlinkClick r:id="rId2"/>
              </a:rPr>
              <a:t>https://waynehfut.com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28183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9046F2-45CE-48BE-8B0B-A1C7079AF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 configuration </a:t>
            </a:r>
            <a:r>
              <a:rPr lang="en-US" altLang="zh-CN" dirty="0" err="1"/>
              <a:t>ssh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24BA2F-BDDB-4993-8806-E3BB4BAFB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zh-CN" dirty="0"/>
              <a:t>ssh-keygen -t rsa -b 4096 -C "waynehfut@outlook.com"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5AB2F2D-452A-4A0B-96A3-F4546D913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641" y="2456351"/>
            <a:ext cx="5522372" cy="376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323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9046F2-45CE-48BE-8B0B-A1C7079AF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 configuration </a:t>
            </a:r>
            <a:r>
              <a:rPr lang="en-US" altLang="zh-CN" dirty="0" err="1"/>
              <a:t>ssh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24BA2F-BDDB-4993-8806-E3BB4BAFB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zh-CN" dirty="0"/>
              <a:t>Add id_rsa.pub to the remote platform (such as github)</a:t>
            </a:r>
          </a:p>
          <a:p>
            <a:r>
              <a:rPr lang="en-US" altLang="zh-CN" dirty="0"/>
              <a:t>Open </a:t>
            </a:r>
            <a:r>
              <a:rPr lang="en-US" altLang="zh-CN" dirty="0">
                <a:hlinkClick r:id="rId2"/>
              </a:rPr>
              <a:t>https://github.com/settings/keys</a:t>
            </a:r>
            <a:endParaRPr lang="en-US" altLang="zh-CN" dirty="0"/>
          </a:p>
          <a:p>
            <a:r>
              <a:rPr lang="en-US" altLang="zh-CN" dirty="0"/>
              <a:t>Click add new key and paste the content from </a:t>
            </a:r>
            <a:r>
              <a:rPr lang="de-DE" altLang="zh-CN" dirty="0"/>
              <a:t>id_rsa.pub </a:t>
            </a:r>
            <a:endParaRPr lang="zh-CN" altLang="en-US" dirty="0"/>
          </a:p>
        </p:txBody>
      </p:sp>
      <p:pic>
        <p:nvPicPr>
          <p:cNvPr id="3074" name="Picture 2" descr="add key">
            <a:extLst>
              <a:ext uri="{FF2B5EF4-FFF2-40B4-BE49-F238E27FC236}">
                <a16:creationId xmlns:a16="http://schemas.microsoft.com/office/drawing/2014/main" id="{69D1FA4E-B07C-4F76-9C71-6AE3FCDA5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767" y="3429000"/>
            <a:ext cx="6673645" cy="297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888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9046F2-45CE-48BE-8B0B-A1C7079AF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 configuration </a:t>
            </a:r>
            <a:r>
              <a:rPr lang="en-US" altLang="zh-CN" dirty="0" err="1"/>
              <a:t>ssh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24BA2F-BDDB-4993-8806-E3BB4BAFB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Test </a:t>
            </a:r>
            <a:r>
              <a:rPr lang="en-US" altLang="zh-CN" dirty="0" err="1"/>
              <a:t>ssh</a:t>
            </a:r>
            <a:r>
              <a:rPr lang="en-US" altLang="zh-CN" dirty="0"/>
              <a:t> connection</a:t>
            </a:r>
          </a:p>
          <a:p>
            <a:r>
              <a:rPr lang="de-DE" altLang="zh-CN" dirty="0"/>
              <a:t>ssh -T </a:t>
            </a:r>
            <a:r>
              <a:rPr lang="de-DE" altLang="zh-CN" dirty="0">
                <a:hlinkClick r:id="rId2"/>
              </a:rPr>
              <a:t>git@github.com</a:t>
            </a:r>
            <a:endParaRPr lang="de-DE" altLang="zh-CN" dirty="0"/>
          </a:p>
          <a:p>
            <a:pPr marL="457200" lvl="1" indent="0">
              <a:buNone/>
            </a:pPr>
            <a:r>
              <a:rPr lang="en-US" altLang="zh-CN" sz="1800" i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Are you sure you want to continue connecting (yes/no/[fingerprint])? yes</a:t>
            </a:r>
            <a:endParaRPr lang="de-DE" altLang="zh-CN" sz="1800" i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8B36D6-5265-4DA3-85F6-C3CB63A38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154" y="3086893"/>
            <a:ext cx="5165691" cy="352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40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2F669D-958F-42D0-940B-ED5296B09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 repository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7CCFAD-3AB5-4968-9935-C39504F14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Two way to create a repo</a:t>
            </a:r>
          </a:p>
          <a:p>
            <a:r>
              <a:rPr lang="en-US" altLang="zh-CN" dirty="0"/>
              <a:t>Via web </a:t>
            </a:r>
          </a:p>
          <a:p>
            <a:r>
              <a:rPr lang="en-US" altLang="zh-CN" dirty="0"/>
              <a:t>Via local </a:t>
            </a:r>
            <a:r>
              <a:rPr lang="en-US" altLang="zh-CN" dirty="0" err="1"/>
              <a:t>init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960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2277</Words>
  <Application>Microsoft Office PowerPoint</Application>
  <PresentationFormat>宽屏</PresentationFormat>
  <Paragraphs>253</Paragraphs>
  <Slides>50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8" baseType="lpstr">
      <vt:lpstr>Menlo</vt:lpstr>
      <vt:lpstr>Microsoft JhengHei</vt:lpstr>
      <vt:lpstr>等线</vt:lpstr>
      <vt:lpstr>等线 Light</vt:lpstr>
      <vt:lpstr>Arial</vt:lpstr>
      <vt:lpstr>Cambria Math</vt:lpstr>
      <vt:lpstr>Consolas</vt:lpstr>
      <vt:lpstr>Office 主题​​</vt:lpstr>
      <vt:lpstr>Quick tutorials for  Git, LaTeX and Zotero</vt:lpstr>
      <vt:lpstr>Git</vt:lpstr>
      <vt:lpstr>Git installation</vt:lpstr>
      <vt:lpstr>Git installation</vt:lpstr>
      <vt:lpstr>Git configure personal infomation</vt:lpstr>
      <vt:lpstr>Git configuration ssh</vt:lpstr>
      <vt:lpstr>Git configuration ssh</vt:lpstr>
      <vt:lpstr>Git configuration ssh</vt:lpstr>
      <vt:lpstr>Git repository</vt:lpstr>
      <vt:lpstr>Create repo via web</vt:lpstr>
      <vt:lpstr>Create repo via local init</vt:lpstr>
      <vt:lpstr>Git commit, pull and push</vt:lpstr>
      <vt:lpstr>.gitignore</vt:lpstr>
      <vt:lpstr>.gitignore</vt:lpstr>
      <vt:lpstr>Rollback</vt:lpstr>
      <vt:lpstr>Branch</vt:lpstr>
      <vt:lpstr>Private repository</vt:lpstr>
      <vt:lpstr>LaTeX</vt:lpstr>
      <vt:lpstr>What is LaTeX</vt:lpstr>
      <vt:lpstr>Environment</vt:lpstr>
      <vt:lpstr>Environment</vt:lpstr>
      <vt:lpstr>LaTeX syntax</vt:lpstr>
      <vt:lpstr>LaTeX syntax</vt:lpstr>
      <vt:lpstr>LaTeX syntax</vt:lpstr>
      <vt:lpstr>LaTeX syntax</vt:lpstr>
      <vt:lpstr>LaTeX syntax</vt:lpstr>
      <vt:lpstr>LaTeX syntax</vt:lpstr>
      <vt:lpstr>LaTeX syntax</vt:lpstr>
      <vt:lpstr>LaTeX syntax</vt:lpstr>
      <vt:lpstr>LaTeX syntax</vt:lpstr>
      <vt:lpstr>LaTeX syntax</vt:lpstr>
      <vt:lpstr>LaTeX syntax</vt:lpstr>
      <vt:lpstr>LaTeX syntax</vt:lpstr>
      <vt:lpstr>LaTeX syntax</vt:lpstr>
      <vt:lpstr>LaTeX syntax</vt:lpstr>
      <vt:lpstr>LaTeX syntax</vt:lpstr>
      <vt:lpstr>LaTeX syntax</vt:lpstr>
      <vt:lpstr>LaTeX syntax</vt:lpstr>
      <vt:lpstr>Zotero</vt:lpstr>
      <vt:lpstr>Zotero</vt:lpstr>
      <vt:lpstr>Setup</vt:lpstr>
      <vt:lpstr>Item type</vt:lpstr>
      <vt:lpstr>Add new item</vt:lpstr>
      <vt:lpstr>Plugins</vt:lpstr>
      <vt:lpstr>Cite in Latex</vt:lpstr>
      <vt:lpstr>Cite in Word</vt:lpstr>
      <vt:lpstr>Select Cite style</vt:lpstr>
      <vt:lpstr>Sync with Zotero or WebDAV</vt:lpstr>
      <vt:lpstr>Some useful link</vt:lpstr>
      <vt:lpstr>Cheers!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Quick tutorials for Git, Latex and Zotero</dc:title>
  <dc:creator>Hao Wang</dc:creator>
  <cp:lastModifiedBy>Hao Wang</cp:lastModifiedBy>
  <cp:revision>163</cp:revision>
  <dcterms:created xsi:type="dcterms:W3CDTF">2020-11-23T01:39:23Z</dcterms:created>
  <dcterms:modified xsi:type="dcterms:W3CDTF">2020-11-23T05:40:38Z</dcterms:modified>
</cp:coreProperties>
</file>